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BA25E19F-04D0-4A5A-B5F1-5E580CF4133A}" type="datetimeFigureOut">
              <a:rPr lang="sq-AL" smtClean="0"/>
              <a:t>2016-04-17</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24736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A25E19F-04D0-4A5A-B5F1-5E580CF4133A}" type="datetimeFigureOut">
              <a:rPr lang="sq-AL" smtClean="0"/>
              <a:t>2016-04-17</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732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A25E19F-04D0-4A5A-B5F1-5E580CF4133A}" type="datetimeFigureOut">
              <a:rPr lang="sq-AL" smtClean="0"/>
              <a:t>2016-04-17</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377240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BA25E19F-04D0-4A5A-B5F1-5E580CF4133A}" type="datetimeFigureOut">
              <a:rPr lang="sq-AL" smtClean="0"/>
              <a:t>2016-04-17</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2061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5E19F-04D0-4A5A-B5F1-5E580CF4133A}" type="datetimeFigureOut">
              <a:rPr lang="sq-AL" smtClean="0"/>
              <a:t>2016-04-17</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243222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BA25E19F-04D0-4A5A-B5F1-5E580CF4133A}" type="datetimeFigureOut">
              <a:rPr lang="sq-AL" smtClean="0"/>
              <a:t>2016-04-17</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02604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BA25E19F-04D0-4A5A-B5F1-5E580CF4133A}" type="datetimeFigureOut">
              <a:rPr lang="sq-AL" smtClean="0"/>
              <a:t>2016-04-17</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2802651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BA25E19F-04D0-4A5A-B5F1-5E580CF4133A}" type="datetimeFigureOut">
              <a:rPr lang="sq-AL" smtClean="0"/>
              <a:t>2016-04-17</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45158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5E19F-04D0-4A5A-B5F1-5E580CF4133A}" type="datetimeFigureOut">
              <a:rPr lang="sq-AL" smtClean="0"/>
              <a:t>2016-04-17</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73073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5E19F-04D0-4A5A-B5F1-5E580CF4133A}" type="datetimeFigureOut">
              <a:rPr lang="sq-AL" smtClean="0"/>
              <a:t>2016-04-17</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387351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5E19F-04D0-4A5A-B5F1-5E580CF4133A}" type="datetimeFigureOut">
              <a:rPr lang="sq-AL" smtClean="0"/>
              <a:t>2016-04-17</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DD002BD9-1B02-4BE7-BE39-AB8544575F35}" type="slidenum">
              <a:rPr lang="sq-AL" smtClean="0"/>
              <a:t>‹#›</a:t>
            </a:fld>
            <a:endParaRPr lang="sq-AL"/>
          </a:p>
        </p:txBody>
      </p:sp>
    </p:spTree>
    <p:extLst>
      <p:ext uri="{BB962C8B-B14F-4D97-AF65-F5344CB8AC3E}">
        <p14:creationId xmlns:p14="http://schemas.microsoft.com/office/powerpoint/2010/main" val="1836229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5E19F-04D0-4A5A-B5F1-5E580CF4133A}" type="datetimeFigureOut">
              <a:rPr lang="sq-AL" smtClean="0"/>
              <a:t>2016-04-17</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02BD9-1B02-4BE7-BE39-AB8544575F35}" type="slidenum">
              <a:rPr lang="sq-AL" smtClean="0"/>
              <a:t>‹#›</a:t>
            </a:fld>
            <a:endParaRPr lang="sq-AL"/>
          </a:p>
        </p:txBody>
      </p:sp>
    </p:spTree>
    <p:extLst>
      <p:ext uri="{BB962C8B-B14F-4D97-AF65-F5344CB8AC3E}">
        <p14:creationId xmlns:p14="http://schemas.microsoft.com/office/powerpoint/2010/main" val="350182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Presentations by local experts on some issues identified </a:t>
            </a:r>
            <a:r>
              <a:rPr lang="en-US" dirty="0" smtClean="0"/>
              <a:t>in the </a:t>
            </a:r>
            <a:r>
              <a:rPr lang="en-US" dirty="0" smtClean="0"/>
              <a:t>local </a:t>
            </a:r>
            <a:r>
              <a:rPr lang="en-US" dirty="0" smtClean="0"/>
              <a:t>finance </a:t>
            </a:r>
            <a:r>
              <a:rPr lang="en-US" dirty="0" smtClean="0"/>
              <a:t>analysis</a:t>
            </a:r>
            <a:endParaRPr lang="sq-AL" dirty="0"/>
          </a:p>
        </p:txBody>
      </p:sp>
      <p:sp>
        <p:nvSpPr>
          <p:cNvPr id="3" name="Subtitle 2"/>
          <p:cNvSpPr>
            <a:spLocks noGrp="1"/>
          </p:cNvSpPr>
          <p:nvPr>
            <p:ph type="subTitle" idx="1"/>
          </p:nvPr>
        </p:nvSpPr>
        <p:spPr/>
        <p:txBody>
          <a:bodyPr>
            <a:normAutofit fontScale="77500" lnSpcReduction="20000"/>
          </a:bodyPr>
          <a:lstStyle/>
          <a:p>
            <a:r>
              <a:rPr lang="en-US" dirty="0" smtClean="0"/>
              <a:t>Issues identified in Municipalities of </a:t>
            </a:r>
            <a:r>
              <a:rPr lang="sq-AL" dirty="0" err="1" smtClean="0"/>
              <a:t>Shkod</a:t>
            </a:r>
            <a:r>
              <a:rPr lang="en-US" dirty="0" err="1" smtClean="0"/>
              <a:t>ra</a:t>
            </a:r>
            <a:r>
              <a:rPr lang="sq-AL" dirty="0" smtClean="0"/>
              <a:t>, </a:t>
            </a:r>
            <a:r>
              <a:rPr lang="sq-AL" dirty="0" err="1" smtClean="0"/>
              <a:t>Lezh</a:t>
            </a:r>
            <a:r>
              <a:rPr lang="en-US" dirty="0" smtClean="0"/>
              <a:t>a</a:t>
            </a:r>
            <a:r>
              <a:rPr lang="sq-AL" dirty="0" smtClean="0"/>
              <a:t> </a:t>
            </a:r>
            <a:r>
              <a:rPr lang="en-US" dirty="0" smtClean="0"/>
              <a:t>and </a:t>
            </a:r>
            <a:r>
              <a:rPr lang="sq-AL" dirty="0" smtClean="0"/>
              <a:t>Durrës</a:t>
            </a:r>
          </a:p>
          <a:p>
            <a:endParaRPr lang="sq-AL" dirty="0"/>
          </a:p>
          <a:p>
            <a:r>
              <a:rPr lang="en-US" dirty="0" smtClean="0"/>
              <a:t>Assessments of Albanian Municipality Experts</a:t>
            </a:r>
            <a:endParaRPr lang="sq-AL" dirty="0"/>
          </a:p>
        </p:txBody>
      </p:sp>
      <p:sp>
        <p:nvSpPr>
          <p:cNvPr id="4" name="Subtitle 2"/>
          <p:cNvSpPr txBox="1">
            <a:spLocks/>
          </p:cNvSpPr>
          <p:nvPr/>
        </p:nvSpPr>
        <p:spPr>
          <a:xfrm>
            <a:off x="1295400" y="5867400"/>
            <a:ext cx="6400800" cy="381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sq-AL" sz="1400" dirty="0" smtClean="0"/>
              <a:t>Durrës, </a:t>
            </a:r>
            <a:r>
              <a:rPr lang="en-US" sz="1400" dirty="0" smtClean="0"/>
              <a:t>April </a:t>
            </a:r>
            <a:r>
              <a:rPr lang="sq-AL" sz="1400" dirty="0" smtClean="0"/>
              <a:t>2016</a:t>
            </a:r>
            <a:endParaRPr lang="sq-AL" dirty="0" smtClean="0"/>
          </a:p>
        </p:txBody>
      </p:sp>
      <p:grpSp>
        <p:nvGrpSpPr>
          <p:cNvPr id="5" name="Group 4"/>
          <p:cNvGrpSpPr/>
          <p:nvPr/>
        </p:nvGrpSpPr>
        <p:grpSpPr>
          <a:xfrm>
            <a:off x="1295400" y="457200"/>
            <a:ext cx="3124200" cy="381000"/>
            <a:chOff x="0" y="0"/>
            <a:chExt cx="6261811" cy="592531"/>
          </a:xfrm>
        </p:grpSpPr>
        <p:pic>
          <p:nvPicPr>
            <p:cNvPr id="6" name="Picture 5" descr="Logo dldp"/>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3395" y="0"/>
              <a:ext cx="1199693" cy="5925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Logo Helveta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6038" cy="5632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User1\Desktop\Work dldp\SDC_RGB_hoch_pos.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81651" y="0"/>
              <a:ext cx="1280160" cy="577901"/>
            </a:xfrm>
            <a:prstGeom prst="rect">
              <a:avLst/>
            </a:prstGeom>
            <a:noFill/>
            <a:ln>
              <a:noFill/>
            </a:ln>
          </p:spPr>
        </p:pic>
      </p:grpSp>
    </p:spTree>
    <p:extLst>
      <p:ext uri="{BB962C8B-B14F-4D97-AF65-F5344CB8AC3E}">
        <p14:creationId xmlns:p14="http://schemas.microsoft.com/office/powerpoint/2010/main" val="32117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20011978"/>
              </p:ext>
            </p:extLst>
          </p:nvPr>
        </p:nvGraphicFramePr>
        <p:xfrm>
          <a:off x="533400" y="609600"/>
          <a:ext cx="8229600" cy="5791200"/>
        </p:xfrm>
        <a:graphic>
          <a:graphicData uri="http://schemas.openxmlformats.org/drawingml/2006/table">
            <a:tbl>
              <a:tblPr firstRow="1" firstCol="1" bandRow="1">
                <a:tableStyleId>{C083E6E3-FA7D-4D7B-A595-EF9225AFEA82}</a:tableStyleId>
              </a:tblPr>
              <a:tblGrid>
                <a:gridCol w="2404656"/>
                <a:gridCol w="5824944"/>
              </a:tblGrid>
              <a:tr h="5791200">
                <a:tc>
                  <a:txBody>
                    <a:bodyPr/>
                    <a:lstStyle/>
                    <a:p>
                      <a:pPr marL="0" marR="0">
                        <a:lnSpc>
                          <a:spcPct val="115000"/>
                        </a:lnSpc>
                        <a:spcBef>
                          <a:spcPts val="0"/>
                        </a:spcBef>
                        <a:spcAft>
                          <a:spcPts val="0"/>
                        </a:spcAft>
                      </a:pPr>
                      <a:r>
                        <a:rPr lang="en-US" sz="1600" b="0" dirty="0" smtClean="0">
                          <a:solidFill>
                            <a:schemeClr val="tx1"/>
                          </a:solidFill>
                          <a:effectLst/>
                        </a:rPr>
                        <a:t>The budget preparation </a:t>
                      </a:r>
                      <a:r>
                        <a:rPr lang="en-US" sz="1600" b="0" dirty="0" smtClean="0">
                          <a:solidFill>
                            <a:schemeClr val="tx1"/>
                          </a:solidFill>
                          <a:effectLst/>
                        </a:rPr>
                        <a:t>process: </a:t>
                      </a:r>
                      <a:r>
                        <a:rPr lang="en-US" sz="1600" b="0" dirty="0" smtClean="0">
                          <a:solidFill>
                            <a:schemeClr val="tx1"/>
                          </a:solidFill>
                          <a:effectLst/>
                        </a:rPr>
                        <a:t>The facts show that information on spending </a:t>
                      </a:r>
                      <a:r>
                        <a:rPr lang="en-US" sz="1600" b="0" dirty="0" smtClean="0">
                          <a:solidFill>
                            <a:schemeClr val="tx1"/>
                          </a:solidFill>
                          <a:effectLst/>
                        </a:rPr>
                        <a:t>units, in </a:t>
                      </a:r>
                      <a:r>
                        <a:rPr lang="en-US" sz="1600" b="0" dirty="0" smtClean="0">
                          <a:solidFill>
                            <a:schemeClr val="tx1"/>
                          </a:solidFill>
                          <a:effectLst/>
                        </a:rPr>
                        <a:t>order to provide guidance on the methodology for the budget </a:t>
                      </a:r>
                      <a:r>
                        <a:rPr lang="en-US" sz="1600" b="0" dirty="0" smtClean="0">
                          <a:solidFill>
                            <a:schemeClr val="tx1"/>
                          </a:solidFill>
                          <a:effectLst/>
                        </a:rPr>
                        <a:t>preparation is not circulated, but </a:t>
                      </a:r>
                      <a:r>
                        <a:rPr lang="en-US" sz="1600" b="0" dirty="0" smtClean="0">
                          <a:solidFill>
                            <a:schemeClr val="tx1"/>
                          </a:solidFill>
                          <a:effectLst/>
                        </a:rPr>
                        <a:t>only the ceiling </a:t>
                      </a:r>
                      <a:r>
                        <a:rPr lang="en-US" sz="1600" b="0" dirty="0" smtClean="0">
                          <a:solidFill>
                            <a:schemeClr val="tx1"/>
                          </a:solidFill>
                          <a:effectLst/>
                        </a:rPr>
                        <a:t>amount of the fund</a:t>
                      </a:r>
                      <a:r>
                        <a:rPr lang="en-US" sz="1600" b="0" dirty="0" smtClean="0">
                          <a:solidFill>
                            <a:schemeClr val="tx1"/>
                          </a:solidFill>
                          <a:effectLst/>
                        </a:rPr>
                        <a:t>. No ceilings are defined for the administrative units. Should this process be regulated by procedures defined</a:t>
                      </a:r>
                      <a:r>
                        <a:rPr lang="en-US" sz="1600" b="0" baseline="0" dirty="0" smtClean="0">
                          <a:solidFill>
                            <a:schemeClr val="tx1"/>
                          </a:solidFill>
                          <a:effectLst/>
                        </a:rPr>
                        <a:t> in the </a:t>
                      </a:r>
                      <a:r>
                        <a:rPr lang="en-US" sz="1600" b="0" dirty="0" smtClean="0">
                          <a:solidFill>
                            <a:schemeClr val="tx1"/>
                          </a:solidFill>
                          <a:effectLst/>
                        </a:rPr>
                        <a:t>law?</a:t>
                      </a: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solidFill>
                            <a:schemeClr val="tx1"/>
                          </a:solidFill>
                          <a:effectLst/>
                        </a:rPr>
                        <a:t>The process should be regulated by legal proceedings.</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solidFill>
                            <a:schemeClr val="tx1"/>
                          </a:solidFill>
                          <a:effectLst/>
                        </a:rPr>
                        <a:t>The law should specify that any spending unit shall be made familiar with the methodology and budget preparation.</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20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20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solidFill>
                            <a:schemeClr val="tx1"/>
                          </a:solidFill>
                          <a:effectLst/>
                        </a:rPr>
                        <a:t>Rules for the circulation of information in the process of preparing the budget should be determined by the municipality </a:t>
                      </a:r>
                      <a:r>
                        <a:rPr lang="en-US" sz="2000" b="0" dirty="0" smtClean="0">
                          <a:solidFill>
                            <a:schemeClr val="tx1"/>
                          </a:solidFill>
                          <a:effectLst/>
                        </a:rPr>
                        <a:t>/mayor rather </a:t>
                      </a:r>
                      <a:r>
                        <a:rPr lang="en-US" sz="2000" b="0" dirty="0" smtClean="0">
                          <a:solidFill>
                            <a:schemeClr val="tx1"/>
                          </a:solidFill>
                          <a:effectLst/>
                        </a:rPr>
                        <a:t>than the </a:t>
                      </a:r>
                      <a:r>
                        <a:rPr lang="en-US" sz="2000" b="0" dirty="0" smtClean="0">
                          <a:solidFill>
                            <a:schemeClr val="tx1"/>
                          </a:solidFill>
                          <a:effectLst/>
                        </a:rPr>
                        <a:t>law.</a:t>
                      </a:r>
                      <a:endParaRPr lang="en-US" sz="2000" b="0" dirty="0" smtClean="0">
                        <a:solidFill>
                          <a:schemeClr val="tx1"/>
                        </a:solidFill>
                        <a:effectLst/>
                      </a:endParaRPr>
                    </a:p>
                    <a:p>
                      <a:pPr marL="342900" marR="0" lvl="0" indent="-342900">
                        <a:lnSpc>
                          <a:spcPct val="115000"/>
                        </a:lnSpc>
                        <a:spcBef>
                          <a:spcPts val="0"/>
                        </a:spcBef>
                        <a:spcAft>
                          <a:spcPts val="0"/>
                        </a:spcAft>
                        <a:buFont typeface="Arial" panose="020B0604020202020204" pitchFamily="34" charset="0"/>
                        <a:buChar char="•"/>
                      </a:pPr>
                      <a:endParaRPr lang="sq-AL" sz="2000" b="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88014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15842187"/>
              </p:ext>
            </p:extLst>
          </p:nvPr>
        </p:nvGraphicFramePr>
        <p:xfrm>
          <a:off x="533400" y="533400"/>
          <a:ext cx="8229600" cy="5791200"/>
        </p:xfrm>
        <a:graphic>
          <a:graphicData uri="http://schemas.openxmlformats.org/drawingml/2006/table">
            <a:tbl>
              <a:tblPr firstRow="1" firstCol="1" bandRow="1">
                <a:tableStyleId>{C083E6E3-FA7D-4D7B-A595-EF9225AFEA82}</a:tableStyleId>
              </a:tblPr>
              <a:tblGrid>
                <a:gridCol w="2404656"/>
                <a:gridCol w="5824944"/>
              </a:tblGrid>
              <a:tr h="5791200">
                <a:tc>
                  <a:txBody>
                    <a:bodyPr/>
                    <a:lstStyle/>
                    <a:p>
                      <a:pPr marL="0" marR="0">
                        <a:lnSpc>
                          <a:spcPct val="115000"/>
                        </a:lnSpc>
                        <a:spcBef>
                          <a:spcPts val="0"/>
                        </a:spcBef>
                        <a:spcAft>
                          <a:spcPts val="0"/>
                        </a:spcAft>
                      </a:pPr>
                      <a:r>
                        <a:rPr lang="en-US" sz="1600" b="0" dirty="0" smtClean="0">
                          <a:solidFill>
                            <a:schemeClr val="tx1"/>
                          </a:solidFill>
                          <a:effectLst/>
                        </a:rPr>
                        <a:t>Review of </a:t>
                      </a:r>
                      <a:r>
                        <a:rPr lang="en-US" sz="1600" b="0" dirty="0" smtClean="0">
                          <a:solidFill>
                            <a:schemeClr val="tx1"/>
                          </a:solidFill>
                          <a:effectLst/>
                        </a:rPr>
                        <a:t>budgets/deadlines </a:t>
                      </a:r>
                      <a:r>
                        <a:rPr lang="en-US" sz="1600" b="0" dirty="0" smtClean="0">
                          <a:solidFill>
                            <a:schemeClr val="tx1"/>
                          </a:solidFill>
                          <a:effectLst/>
                        </a:rPr>
                        <a:t>for approving budgets: Municipalities fail to approve the budgets within the first month of the year, while the budget starts since 1 January. Is there room to revise the deadlines for the review and approval of the budget by the municipal council?</a:t>
                      </a: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 deadlines for the approval of the budget should be regulated by law.</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 deadlines for the</a:t>
                      </a:r>
                      <a:r>
                        <a:rPr lang="en-US" sz="1800" b="0" baseline="0" dirty="0" smtClean="0">
                          <a:solidFill>
                            <a:schemeClr val="tx1"/>
                          </a:solidFill>
                          <a:effectLst/>
                        </a:rPr>
                        <a:t> approval of the </a:t>
                      </a:r>
                      <a:r>
                        <a:rPr lang="en-US" sz="1800" b="0" dirty="0" smtClean="0">
                          <a:solidFill>
                            <a:schemeClr val="tx1"/>
                          </a:solidFill>
                          <a:effectLst/>
                        </a:rPr>
                        <a:t>budget by the </a:t>
                      </a:r>
                      <a:r>
                        <a:rPr lang="en-US" sz="1800" b="0" dirty="0" smtClean="0">
                          <a:solidFill>
                            <a:schemeClr val="tx1"/>
                          </a:solidFill>
                          <a:effectLst/>
                        </a:rPr>
                        <a:t>municipality council </a:t>
                      </a:r>
                      <a:r>
                        <a:rPr lang="en-US" sz="1800" b="0" dirty="0" smtClean="0">
                          <a:solidFill>
                            <a:schemeClr val="tx1"/>
                          </a:solidFill>
                          <a:effectLst/>
                        </a:rPr>
                        <a:t>should be </a:t>
                      </a:r>
                      <a:r>
                        <a:rPr lang="en-US" sz="1800" b="0" dirty="0" smtClean="0">
                          <a:solidFill>
                            <a:schemeClr val="tx1"/>
                          </a:solidFill>
                          <a:effectLst/>
                        </a:rPr>
                        <a:t>revised.</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 budget deadlines are not appropriate. The budget must be prepared in the period March - September for the following year.</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Public hearings should be conducted in the period October </a:t>
                      </a:r>
                      <a:r>
                        <a:rPr lang="en-US" sz="1800" b="0" dirty="0" smtClean="0">
                          <a:solidFill>
                            <a:schemeClr val="tx1"/>
                          </a:solidFill>
                          <a:effectLst/>
                        </a:rPr>
                        <a:t>– November.</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 approval by the </a:t>
                      </a:r>
                      <a:r>
                        <a:rPr lang="en-US" sz="1800" b="0" dirty="0" smtClean="0">
                          <a:solidFill>
                            <a:schemeClr val="tx1"/>
                          </a:solidFill>
                          <a:effectLst/>
                        </a:rPr>
                        <a:t>municipal council </a:t>
                      </a:r>
                      <a:r>
                        <a:rPr lang="en-US" sz="1800" b="0" dirty="0" smtClean="0">
                          <a:solidFill>
                            <a:schemeClr val="tx1"/>
                          </a:solidFill>
                          <a:effectLst/>
                        </a:rPr>
                        <a:t>should be made in </a:t>
                      </a:r>
                      <a:r>
                        <a:rPr lang="en-US" sz="1800" b="0" dirty="0" smtClean="0">
                          <a:solidFill>
                            <a:schemeClr val="tx1"/>
                          </a:solidFill>
                          <a:effectLst/>
                        </a:rPr>
                        <a:t>November/December/January/February.</a:t>
                      </a:r>
                      <a:endParaRPr lang="en-US" sz="1800" b="0" dirty="0" smtClean="0">
                        <a:solidFill>
                          <a:schemeClr val="tx1"/>
                        </a:solidFill>
                        <a:effectLst/>
                      </a:endParaRPr>
                    </a:p>
                  </a:txBody>
                  <a:tcPr marL="68580" marR="68580" marT="0" marB="0"/>
                </a:tc>
              </a:tr>
            </a:tbl>
          </a:graphicData>
        </a:graphic>
      </p:graphicFrame>
    </p:spTree>
    <p:extLst>
      <p:ext uri="{BB962C8B-B14F-4D97-AF65-F5344CB8AC3E}">
        <p14:creationId xmlns:p14="http://schemas.microsoft.com/office/powerpoint/2010/main" val="16986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80905752"/>
              </p:ext>
            </p:extLst>
          </p:nvPr>
        </p:nvGraphicFramePr>
        <p:xfrm>
          <a:off x="685801" y="762000"/>
          <a:ext cx="8000999" cy="5638799"/>
        </p:xfrm>
        <a:graphic>
          <a:graphicData uri="http://schemas.openxmlformats.org/drawingml/2006/table">
            <a:tbl>
              <a:tblPr firstRow="1" firstCol="1" bandRow="1">
                <a:tableStyleId>{C083E6E3-FA7D-4D7B-A595-EF9225AFEA82}</a:tableStyleId>
              </a:tblPr>
              <a:tblGrid>
                <a:gridCol w="2931316"/>
                <a:gridCol w="5069683"/>
              </a:tblGrid>
              <a:tr h="5638799">
                <a:tc>
                  <a:txBody>
                    <a:bodyPr/>
                    <a:lstStyle/>
                    <a:p>
                      <a:pPr marL="0" marR="0">
                        <a:lnSpc>
                          <a:spcPct val="115000"/>
                        </a:lnSpc>
                        <a:spcBef>
                          <a:spcPts val="0"/>
                        </a:spcBef>
                        <a:spcAft>
                          <a:spcPts val="0"/>
                        </a:spcAft>
                      </a:pPr>
                      <a:r>
                        <a:rPr lang="en-US" sz="1800" b="0" dirty="0" smtClean="0">
                          <a:effectLst/>
                        </a:rPr>
                        <a:t>The difference between</a:t>
                      </a:r>
                      <a:r>
                        <a:rPr lang="en-US" sz="1800" b="0" baseline="0" dirty="0" smtClean="0">
                          <a:effectLst/>
                        </a:rPr>
                        <a:t> the value  of primary expenditure </a:t>
                      </a:r>
                      <a:r>
                        <a:rPr lang="en-US" sz="1800" b="0" dirty="0" smtClean="0">
                          <a:effectLst/>
                        </a:rPr>
                        <a:t>foreseen in the initial and</a:t>
                      </a:r>
                      <a:r>
                        <a:rPr lang="en-US" sz="1800" b="0" baseline="0" dirty="0" smtClean="0">
                          <a:effectLst/>
                        </a:rPr>
                        <a:t> actual </a:t>
                      </a:r>
                      <a:r>
                        <a:rPr lang="en-US" sz="1800" b="0" dirty="0" smtClean="0">
                          <a:effectLst/>
                        </a:rPr>
                        <a:t>budget </a:t>
                      </a:r>
                      <a:r>
                        <a:rPr lang="en-US" sz="1800" b="0" dirty="0" smtClean="0">
                          <a:effectLst/>
                        </a:rPr>
                        <a:t>at local </a:t>
                      </a:r>
                      <a:r>
                        <a:rPr lang="en-US" sz="1800" b="0" dirty="0" smtClean="0">
                          <a:effectLst/>
                        </a:rPr>
                        <a:t>government appears to be high </a:t>
                      </a:r>
                      <a:r>
                        <a:rPr lang="sq-AL" sz="1800" b="0" dirty="0" smtClean="0">
                          <a:effectLst/>
                        </a:rPr>
                        <a:t>(</a:t>
                      </a:r>
                      <a:r>
                        <a:rPr lang="en-US" sz="1800" b="0" dirty="0" smtClean="0">
                          <a:effectLst/>
                        </a:rPr>
                        <a:t>varies from </a:t>
                      </a:r>
                      <a:r>
                        <a:rPr lang="sq-AL" sz="1800" b="0" dirty="0" smtClean="0">
                          <a:effectLst/>
                        </a:rPr>
                        <a:t>9 </a:t>
                      </a:r>
                      <a:r>
                        <a:rPr lang="en-US" sz="1800" b="0" dirty="0" smtClean="0">
                          <a:effectLst/>
                        </a:rPr>
                        <a:t>to </a:t>
                      </a:r>
                      <a:r>
                        <a:rPr lang="sq-AL" sz="1800" b="0" dirty="0" smtClean="0">
                          <a:effectLst/>
                        </a:rPr>
                        <a:t>31</a:t>
                      </a:r>
                      <a:r>
                        <a:rPr lang="sq-AL" sz="1800" b="0" dirty="0">
                          <a:effectLst/>
                        </a:rPr>
                        <a:t>%). </a:t>
                      </a:r>
                      <a:r>
                        <a:rPr lang="en-US" sz="1800" b="0" dirty="0" smtClean="0">
                          <a:effectLst/>
                        </a:rPr>
                        <a:t>Is this in line with the law</a:t>
                      </a:r>
                      <a:r>
                        <a:rPr lang="sq-AL" sz="1800" b="0" dirty="0" smtClean="0">
                          <a:effectLst/>
                        </a:rPr>
                        <a:t>? </a:t>
                      </a:r>
                      <a:r>
                        <a:rPr lang="en-US" sz="1800" b="0" dirty="0" smtClean="0">
                          <a:effectLst/>
                        </a:rPr>
                        <a:t>Is</a:t>
                      </a:r>
                      <a:r>
                        <a:rPr lang="en-US" sz="1800" b="0" baseline="0" dirty="0" smtClean="0">
                          <a:effectLst/>
                        </a:rPr>
                        <a:t> it </a:t>
                      </a:r>
                      <a:r>
                        <a:rPr lang="en-US" sz="1800" b="0" dirty="0" smtClean="0">
                          <a:effectLst/>
                        </a:rPr>
                        <a:t>related to technical </a:t>
                      </a:r>
                      <a:r>
                        <a:rPr lang="en-US" sz="1800" b="0" dirty="0" smtClean="0">
                          <a:effectLst/>
                        </a:rPr>
                        <a:t>issues</a:t>
                      </a:r>
                      <a:r>
                        <a:rPr lang="sq-AL" sz="1800" b="0" dirty="0" smtClean="0">
                          <a:effectLst/>
                        </a:rPr>
                        <a:t>, </a:t>
                      </a:r>
                      <a:r>
                        <a:rPr lang="en-US" sz="1800" b="0" dirty="0" smtClean="0">
                          <a:effectLst/>
                        </a:rPr>
                        <a:t>lack </a:t>
                      </a:r>
                      <a:r>
                        <a:rPr lang="en-US" sz="1800" b="0" dirty="0" smtClean="0">
                          <a:effectLst/>
                        </a:rPr>
                        <a:t>of capacities to </a:t>
                      </a:r>
                      <a:r>
                        <a:rPr lang="en-US" sz="1800" b="0" dirty="0" smtClean="0">
                          <a:effectLst/>
                        </a:rPr>
                        <a:t>comply</a:t>
                      </a:r>
                      <a:r>
                        <a:rPr lang="en-US" sz="1800" b="0" baseline="0" dirty="0" smtClean="0">
                          <a:effectLst/>
                        </a:rPr>
                        <a:t> </a:t>
                      </a:r>
                      <a:r>
                        <a:rPr lang="en-US" sz="1800" b="0" dirty="0" smtClean="0">
                          <a:effectLst/>
                        </a:rPr>
                        <a:t>with the plan</a:t>
                      </a:r>
                      <a:r>
                        <a:rPr lang="sq-AL" sz="1800" b="0" dirty="0" smtClean="0">
                          <a:effectLst/>
                        </a:rPr>
                        <a:t>? </a:t>
                      </a:r>
                      <a:r>
                        <a:rPr lang="en-US" sz="1800" b="0" dirty="0" smtClean="0">
                          <a:effectLst/>
                        </a:rPr>
                        <a:t>Is it </a:t>
                      </a:r>
                      <a:r>
                        <a:rPr lang="en-US" sz="1800" b="0" dirty="0" smtClean="0">
                          <a:effectLst/>
                        </a:rPr>
                        <a:t>due </a:t>
                      </a:r>
                      <a:r>
                        <a:rPr lang="en-US" sz="1800" b="0" dirty="0" smtClean="0">
                          <a:effectLst/>
                        </a:rPr>
                        <a:t>to economic reasons </a:t>
                      </a:r>
                      <a:r>
                        <a:rPr lang="sq-AL" sz="1800" b="0" dirty="0" smtClean="0">
                          <a:effectLst/>
                        </a:rPr>
                        <a:t>(</a:t>
                      </a:r>
                      <a:r>
                        <a:rPr lang="en-US" sz="1800" b="0" dirty="0" smtClean="0">
                          <a:effectLst/>
                        </a:rPr>
                        <a:t>lower revenues</a:t>
                      </a:r>
                      <a:r>
                        <a:rPr lang="sq-AL" sz="1800" b="0" dirty="0" smtClean="0">
                          <a:effectLst/>
                        </a:rPr>
                        <a:t>)?</a:t>
                      </a:r>
                      <a:endParaRPr lang="sq-AL" sz="1800" b="0" dirty="0">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The difference</a:t>
                      </a:r>
                      <a:r>
                        <a:rPr lang="en-US" sz="1600" b="0" baseline="0" dirty="0" smtClean="0">
                          <a:effectLst/>
                        </a:rPr>
                        <a:t> </a:t>
                      </a:r>
                      <a:r>
                        <a:rPr lang="en-US" sz="1600" b="0" dirty="0" smtClean="0">
                          <a:effectLst/>
                        </a:rPr>
                        <a:t>between the foreseen expenditure and the</a:t>
                      </a:r>
                      <a:r>
                        <a:rPr lang="en-US" sz="1600" b="0" baseline="0" dirty="0" smtClean="0">
                          <a:effectLst/>
                        </a:rPr>
                        <a:t> actual one is not in line with the </a:t>
                      </a:r>
                      <a:r>
                        <a:rPr lang="en-US" sz="1600" b="0" baseline="0" dirty="0" smtClean="0">
                          <a:effectLst/>
                        </a:rPr>
                        <a:t>law.</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endParaRPr lang="sq-AL" sz="1600" b="0"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It comes as a result of lack</a:t>
                      </a:r>
                      <a:r>
                        <a:rPr lang="en-US" sz="1600" b="0" baseline="0" dirty="0" smtClean="0">
                          <a:effectLst/>
                        </a:rPr>
                        <a:t> of capacities </a:t>
                      </a:r>
                      <a:r>
                        <a:rPr lang="en-US" sz="1600" b="0" dirty="0" smtClean="0">
                          <a:effectLst/>
                        </a:rPr>
                        <a:t>and experience in expenditure</a:t>
                      </a:r>
                      <a:r>
                        <a:rPr lang="en-US" sz="1600" b="0" baseline="0" dirty="0" smtClean="0">
                          <a:effectLst/>
                        </a:rPr>
                        <a:t> </a:t>
                      </a:r>
                      <a:r>
                        <a:rPr lang="en-US" sz="1600" b="0" baseline="0" dirty="0" smtClean="0">
                          <a:effectLst/>
                        </a:rPr>
                        <a:t>planning.</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During the budgeting</a:t>
                      </a:r>
                      <a:r>
                        <a:rPr lang="en-US" sz="1600" b="0" baseline="0" dirty="0" smtClean="0">
                          <a:effectLst/>
                        </a:rPr>
                        <a:t> process </a:t>
                      </a:r>
                      <a:r>
                        <a:rPr lang="en-US" sz="1600" b="0" dirty="0" smtClean="0">
                          <a:effectLst/>
                        </a:rPr>
                        <a:t>the relevant activities and</a:t>
                      </a:r>
                      <a:r>
                        <a:rPr lang="en-US" sz="1600" b="0" baseline="0" dirty="0" smtClean="0">
                          <a:effectLst/>
                        </a:rPr>
                        <a:t> </a:t>
                      </a:r>
                      <a:r>
                        <a:rPr lang="en-US" sz="1600" b="0" dirty="0" smtClean="0">
                          <a:effectLst/>
                        </a:rPr>
                        <a:t>costs are not taken into </a:t>
                      </a:r>
                      <a:r>
                        <a:rPr lang="en-US" sz="1600" b="0" dirty="0" smtClean="0">
                          <a:effectLst/>
                        </a:rPr>
                        <a:t>account.</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There is a lack of financial </a:t>
                      </a:r>
                      <a:r>
                        <a:rPr lang="en-US" sz="1600" b="0" dirty="0" smtClean="0">
                          <a:effectLst/>
                        </a:rPr>
                        <a:t>control.</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The performance evaluation system is missing and no liability</a:t>
                      </a:r>
                      <a:r>
                        <a:rPr lang="en-US" sz="1600" b="0" baseline="0" dirty="0" smtClean="0">
                          <a:effectLst/>
                        </a:rPr>
                        <a:t> system is in place </a:t>
                      </a:r>
                      <a:r>
                        <a:rPr lang="en-US" sz="1600" b="0" dirty="0" smtClean="0">
                          <a:effectLst/>
                        </a:rPr>
                        <a:t>for failure to realize the expenditures or </a:t>
                      </a:r>
                      <a:r>
                        <a:rPr lang="en-US" sz="1600" b="0" dirty="0" smtClean="0">
                          <a:effectLst/>
                        </a:rPr>
                        <a:t>investments.</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endParaRPr lang="sq-AL" sz="1600" b="0"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There</a:t>
                      </a:r>
                      <a:r>
                        <a:rPr lang="en-US" sz="1600" b="0" baseline="0" dirty="0" smtClean="0">
                          <a:effectLst/>
                        </a:rPr>
                        <a:t> are economical difficulties </a:t>
                      </a:r>
                      <a:r>
                        <a:rPr lang="en-US" sz="1600" b="0" dirty="0" smtClean="0">
                          <a:effectLst/>
                        </a:rPr>
                        <a:t>and the collection of revenues is not achieved</a:t>
                      </a:r>
                      <a:r>
                        <a:rPr lang="sq-AL" sz="1600" b="0" dirty="0" smtClean="0">
                          <a:effectLst/>
                        </a:rPr>
                        <a:t>. </a:t>
                      </a:r>
                      <a:r>
                        <a:rPr lang="en-US" sz="1600" b="0" dirty="0" smtClean="0">
                          <a:effectLst/>
                        </a:rPr>
                        <a:t>In no case collection of more than</a:t>
                      </a:r>
                      <a:r>
                        <a:rPr lang="en-US" sz="1600" b="0" baseline="0" dirty="0" smtClean="0">
                          <a:effectLst/>
                        </a:rPr>
                        <a:t> </a:t>
                      </a:r>
                      <a:r>
                        <a:rPr lang="sq-AL" sz="1600" b="0" dirty="0" smtClean="0">
                          <a:effectLst/>
                        </a:rPr>
                        <a:t>80</a:t>
                      </a:r>
                      <a:r>
                        <a:rPr lang="sq-AL" sz="1600" b="0" dirty="0">
                          <a:effectLst/>
                        </a:rPr>
                        <a:t>% </a:t>
                      </a:r>
                      <a:r>
                        <a:rPr lang="en-US" sz="1600" b="0" dirty="0" smtClean="0">
                          <a:effectLst/>
                        </a:rPr>
                        <a:t>of the plan is </a:t>
                      </a:r>
                      <a:r>
                        <a:rPr lang="en-US" sz="1600" b="0" dirty="0" smtClean="0">
                          <a:effectLst/>
                        </a:rPr>
                        <a:t>achieved.</a:t>
                      </a:r>
                      <a:endParaRPr lang="sq-AL" sz="1600" b="0" dirty="0" smtClean="0">
                        <a:effectLst/>
                      </a:endParaRPr>
                    </a:p>
                    <a:p>
                      <a:pPr marL="342900" marR="0" lvl="0" indent="-342900">
                        <a:lnSpc>
                          <a:spcPct val="115000"/>
                        </a:lnSpc>
                        <a:spcBef>
                          <a:spcPts val="0"/>
                        </a:spcBef>
                        <a:spcAft>
                          <a:spcPts val="0"/>
                        </a:spcAft>
                        <a:buFont typeface="Arial" panose="020B0604020202020204" pitchFamily="34" charset="0"/>
                        <a:buChar char="•"/>
                      </a:pPr>
                      <a:endParaRPr lang="sq-AL" sz="1600" b="0"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It happens due to the difference created as a result of the procurement </a:t>
                      </a:r>
                      <a:r>
                        <a:rPr lang="en-US" sz="1600" b="0" dirty="0" smtClean="0">
                          <a:effectLst/>
                        </a:rPr>
                        <a:t>process.</a:t>
                      </a:r>
                      <a:endParaRPr lang="sq-AL" sz="16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1600" b="0" dirty="0" smtClean="0">
                          <a:effectLst/>
                        </a:rPr>
                        <a:t>The difference</a:t>
                      </a:r>
                      <a:r>
                        <a:rPr lang="en-US" sz="1600" b="0" baseline="0" dirty="0" smtClean="0">
                          <a:effectLst/>
                        </a:rPr>
                        <a:t> is a result of </a:t>
                      </a:r>
                      <a:r>
                        <a:rPr lang="en-US" sz="1600" b="0" dirty="0" smtClean="0">
                          <a:effectLst/>
                        </a:rPr>
                        <a:t>legal gap on planning</a:t>
                      </a:r>
                      <a:r>
                        <a:rPr lang="sq-AL" sz="1600" b="0" dirty="0" smtClean="0">
                          <a:effectLst/>
                        </a:rPr>
                        <a:t>.</a:t>
                      </a:r>
                      <a:endParaRPr lang="sq-AL" sz="1600" b="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334606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3069117"/>
              </p:ext>
            </p:extLst>
          </p:nvPr>
        </p:nvGraphicFramePr>
        <p:xfrm>
          <a:off x="457200" y="381000"/>
          <a:ext cx="8305800" cy="6096000"/>
        </p:xfrm>
        <a:graphic>
          <a:graphicData uri="http://schemas.openxmlformats.org/drawingml/2006/table">
            <a:tbl>
              <a:tblPr firstRow="1" firstCol="1" bandRow="1">
                <a:tableStyleId>{C083E6E3-FA7D-4D7B-A595-EF9225AFEA82}</a:tableStyleId>
              </a:tblPr>
              <a:tblGrid>
                <a:gridCol w="2426921"/>
                <a:gridCol w="5878879"/>
              </a:tblGrid>
              <a:tr h="6096000">
                <a:tc>
                  <a:txBody>
                    <a:bodyPr/>
                    <a:lstStyle/>
                    <a:p>
                      <a:pPr marL="0" marR="0" algn="l">
                        <a:lnSpc>
                          <a:spcPct val="115000"/>
                        </a:lnSpc>
                        <a:spcBef>
                          <a:spcPts val="0"/>
                        </a:spcBef>
                        <a:spcAft>
                          <a:spcPts val="0"/>
                        </a:spcAft>
                      </a:pPr>
                      <a:r>
                        <a:rPr lang="en-US" sz="2000" b="0" dirty="0" smtClean="0">
                          <a:effectLst/>
                        </a:rPr>
                        <a:t>The conditioned funds are never </a:t>
                      </a:r>
                      <a:r>
                        <a:rPr lang="en-US" sz="2000" b="0" dirty="0" smtClean="0">
                          <a:effectLst/>
                        </a:rPr>
                        <a:t>included in the initial </a:t>
                      </a:r>
                      <a:r>
                        <a:rPr lang="en-US" sz="2000" b="0" dirty="0" smtClean="0">
                          <a:effectLst/>
                        </a:rPr>
                        <a:t>planning</a:t>
                      </a:r>
                      <a:r>
                        <a:rPr lang="sq-AL" sz="2000" b="0" dirty="0" smtClean="0">
                          <a:effectLst/>
                        </a:rPr>
                        <a:t>. </a:t>
                      </a:r>
                      <a:r>
                        <a:rPr lang="en-US" sz="2000" b="0" dirty="0" smtClean="0">
                          <a:effectLst/>
                        </a:rPr>
                        <a:t>Is this</a:t>
                      </a:r>
                      <a:r>
                        <a:rPr lang="en-US" sz="2000" b="0" baseline="0" dirty="0" smtClean="0">
                          <a:effectLst/>
                        </a:rPr>
                        <a:t> related to a legal </a:t>
                      </a:r>
                      <a:r>
                        <a:rPr lang="en-US" sz="2000" b="0" baseline="0" dirty="0" smtClean="0">
                          <a:effectLst/>
                        </a:rPr>
                        <a:t>rule </a:t>
                      </a:r>
                      <a:r>
                        <a:rPr lang="en-US" sz="2000" b="0" dirty="0" smtClean="0">
                          <a:effectLst/>
                        </a:rPr>
                        <a:t>or </a:t>
                      </a:r>
                      <a:r>
                        <a:rPr lang="en-US" sz="2000" b="0" baseline="0" dirty="0" smtClean="0">
                          <a:effectLst/>
                        </a:rPr>
                        <a:t> </a:t>
                      </a:r>
                      <a:r>
                        <a:rPr lang="en-US" sz="2000" b="0" baseline="0" dirty="0" smtClean="0">
                          <a:effectLst/>
                        </a:rPr>
                        <a:t>it is rather a procedural matter? Would it be advisable that the inter-governance relations were defined in the new law on local finances</a:t>
                      </a:r>
                      <a:r>
                        <a:rPr lang="sq-AL" sz="2000" b="0" dirty="0" smtClean="0">
                          <a:effectLst/>
                        </a:rPr>
                        <a:t>.</a:t>
                      </a:r>
                      <a:endParaRPr lang="sq-AL" sz="2000" b="0" dirty="0">
                        <a:effectLst/>
                      </a:endParaRPr>
                    </a:p>
                    <a:p>
                      <a:pPr marL="0" marR="0">
                        <a:lnSpc>
                          <a:spcPct val="115000"/>
                        </a:lnSpc>
                        <a:spcBef>
                          <a:spcPts val="0"/>
                        </a:spcBef>
                        <a:spcAft>
                          <a:spcPts val="0"/>
                        </a:spcAft>
                      </a:pPr>
                      <a:r>
                        <a:rPr lang="sq-AL" sz="2000" b="0" dirty="0">
                          <a:effectLst/>
                        </a:rPr>
                        <a:t> </a:t>
                      </a:r>
                      <a:endParaRPr lang="sq-AL" sz="2000" b="0" dirty="0">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2000" b="0" dirty="0" smtClean="0">
                          <a:effectLst/>
                        </a:rPr>
                        <a:t>The current legislation foresees that the conditioned funds are not part of the initial plan</a:t>
                      </a:r>
                      <a:endParaRPr lang="sq-AL" sz="2000" b="0" dirty="0">
                        <a:effectLst/>
                      </a:endParaRPr>
                    </a:p>
                    <a:p>
                      <a:pPr marL="342900" marR="0" lvl="0" indent="-342900">
                        <a:lnSpc>
                          <a:spcPct val="115000"/>
                        </a:lnSpc>
                        <a:spcBef>
                          <a:spcPts val="0"/>
                        </a:spcBef>
                        <a:spcAft>
                          <a:spcPts val="0"/>
                        </a:spcAft>
                        <a:buFont typeface="Arial" panose="020B0604020202020204" pitchFamily="34" charset="0"/>
                        <a:buChar char="•"/>
                      </a:pPr>
                      <a:r>
                        <a:rPr lang="en-US" sz="2000" b="0" dirty="0" smtClean="0">
                          <a:effectLst/>
                        </a:rPr>
                        <a:t>The conditioned funds are not clearly defined and therefore they do not</a:t>
                      </a:r>
                      <a:r>
                        <a:rPr lang="en-US" sz="2000" b="0" baseline="0" dirty="0" smtClean="0">
                          <a:effectLst/>
                        </a:rPr>
                        <a:t> manage to be part of the initial </a:t>
                      </a:r>
                      <a:r>
                        <a:rPr lang="en-US" sz="2000" b="0" baseline="0" dirty="0" smtClean="0">
                          <a:effectLst/>
                        </a:rPr>
                        <a:t>planning.</a:t>
                      </a:r>
                      <a:endParaRPr lang="sq-AL" sz="2000" b="0" dirty="0">
                        <a:effectLst/>
                      </a:endParaRPr>
                    </a:p>
                    <a:p>
                      <a:pPr marL="342900" marR="0" lvl="0" indent="-342900">
                        <a:lnSpc>
                          <a:spcPct val="115000"/>
                        </a:lnSpc>
                        <a:spcBef>
                          <a:spcPts val="0"/>
                        </a:spcBef>
                        <a:spcAft>
                          <a:spcPts val="0"/>
                        </a:spcAft>
                        <a:buFont typeface="Arial" panose="020B0604020202020204" pitchFamily="34" charset="0"/>
                        <a:buChar char="•"/>
                      </a:pPr>
                      <a:endParaRPr lang="sq-AL" sz="2000" b="0"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2000" b="0" dirty="0" smtClean="0">
                          <a:effectLst/>
                        </a:rPr>
                        <a:t>The new law should define that the conditioned funds must be</a:t>
                      </a:r>
                      <a:r>
                        <a:rPr lang="en-US" sz="2000" b="0" baseline="0" dirty="0" smtClean="0">
                          <a:effectLst/>
                        </a:rPr>
                        <a:t> part of the </a:t>
                      </a:r>
                      <a:r>
                        <a:rPr lang="en-US" sz="2000" b="0" dirty="0" smtClean="0">
                          <a:effectLst/>
                        </a:rPr>
                        <a:t>initial budget </a:t>
                      </a:r>
                      <a:r>
                        <a:rPr lang="en-US" sz="2000" b="0" dirty="0" smtClean="0">
                          <a:effectLst/>
                        </a:rPr>
                        <a:t>planning.</a:t>
                      </a:r>
                      <a:endParaRPr lang="sq-AL" sz="2000" b="0" dirty="0">
                        <a:effectLst/>
                      </a:endParaRPr>
                    </a:p>
                    <a:p>
                      <a:pPr marL="342900" marR="0" lvl="0" indent="-342900">
                        <a:lnSpc>
                          <a:spcPct val="115000"/>
                        </a:lnSpc>
                        <a:spcBef>
                          <a:spcPts val="0"/>
                        </a:spcBef>
                        <a:spcAft>
                          <a:spcPts val="0"/>
                        </a:spcAft>
                        <a:buFont typeface="Arial" panose="020B0604020202020204" pitchFamily="34" charset="0"/>
                        <a:buChar char="•"/>
                      </a:pPr>
                      <a:endParaRPr lang="sq-AL" sz="2000" b="0" dirty="0" smtClean="0">
                        <a:effectLst/>
                      </a:endParaRPr>
                    </a:p>
                    <a:p>
                      <a:pPr marL="342900" marR="0" lvl="0" indent="-342900">
                        <a:lnSpc>
                          <a:spcPct val="115000"/>
                        </a:lnSpc>
                        <a:spcBef>
                          <a:spcPts val="0"/>
                        </a:spcBef>
                        <a:spcAft>
                          <a:spcPts val="0"/>
                        </a:spcAft>
                        <a:buFont typeface="Arial" panose="020B0604020202020204" pitchFamily="34" charset="0"/>
                        <a:buChar char="•"/>
                      </a:pPr>
                      <a:endParaRPr lang="sq-AL" sz="2000" b="0" dirty="0" smtClean="0">
                        <a:effectLst/>
                      </a:endParaRPr>
                    </a:p>
                    <a:p>
                      <a:pPr marL="342900" marR="0" lvl="0" indent="-342900">
                        <a:lnSpc>
                          <a:spcPct val="115000"/>
                        </a:lnSpc>
                        <a:spcBef>
                          <a:spcPts val="0"/>
                        </a:spcBef>
                        <a:spcAft>
                          <a:spcPts val="0"/>
                        </a:spcAft>
                        <a:buFont typeface="Arial" panose="020B0604020202020204" pitchFamily="34" charset="0"/>
                        <a:buChar char="•"/>
                      </a:pPr>
                      <a:r>
                        <a:rPr lang="en-US" sz="2000" b="0" dirty="0" smtClean="0">
                          <a:effectLst/>
                        </a:rPr>
                        <a:t>The law should clearly define the responsibilities, </a:t>
                      </a:r>
                      <a:r>
                        <a:rPr lang="en-US" sz="2000" b="0" dirty="0" smtClean="0">
                          <a:effectLst/>
                        </a:rPr>
                        <a:t>rights, </a:t>
                      </a:r>
                      <a:r>
                        <a:rPr lang="en-US" sz="2000" b="0" dirty="0" smtClean="0">
                          <a:effectLst/>
                        </a:rPr>
                        <a:t>and duties of the local and</a:t>
                      </a:r>
                      <a:r>
                        <a:rPr lang="en-US" sz="2000" b="0" baseline="0" dirty="0" smtClean="0">
                          <a:effectLst/>
                        </a:rPr>
                        <a:t> central </a:t>
                      </a:r>
                      <a:r>
                        <a:rPr lang="en-US" sz="2000" b="0" dirty="0" smtClean="0">
                          <a:effectLst/>
                        </a:rPr>
                        <a:t>government with</a:t>
                      </a:r>
                      <a:r>
                        <a:rPr lang="en-US" sz="2000" b="0" baseline="0" dirty="0" smtClean="0">
                          <a:effectLst/>
                        </a:rPr>
                        <a:t> respect to </a:t>
                      </a:r>
                      <a:r>
                        <a:rPr lang="en-US" sz="2000" b="0" dirty="0" smtClean="0">
                          <a:effectLst/>
                        </a:rPr>
                        <a:t>the</a:t>
                      </a:r>
                      <a:r>
                        <a:rPr lang="en-US" sz="2000" b="0" baseline="0" dirty="0" smtClean="0">
                          <a:effectLst/>
                        </a:rPr>
                        <a:t> conditioned </a:t>
                      </a:r>
                      <a:r>
                        <a:rPr lang="en-US" sz="2000" b="0" baseline="0" dirty="0" smtClean="0">
                          <a:effectLst/>
                        </a:rPr>
                        <a:t>funds.</a:t>
                      </a:r>
                      <a:endParaRPr lang="sq-AL" sz="2000" b="0" dirty="0">
                        <a:effectLst/>
                      </a:endParaRPr>
                    </a:p>
                  </a:txBody>
                  <a:tcPr marL="68580" marR="68580" marT="0" marB="0"/>
                </a:tc>
              </a:tr>
            </a:tbl>
          </a:graphicData>
        </a:graphic>
      </p:graphicFrame>
    </p:spTree>
    <p:extLst>
      <p:ext uri="{BB962C8B-B14F-4D97-AF65-F5344CB8AC3E}">
        <p14:creationId xmlns:p14="http://schemas.microsoft.com/office/powerpoint/2010/main" val="764129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11206252"/>
              </p:ext>
            </p:extLst>
          </p:nvPr>
        </p:nvGraphicFramePr>
        <p:xfrm>
          <a:off x="533400" y="381000"/>
          <a:ext cx="8229600" cy="5872226"/>
        </p:xfrm>
        <a:graphic>
          <a:graphicData uri="http://schemas.openxmlformats.org/drawingml/2006/table">
            <a:tbl>
              <a:tblPr firstRow="1" firstCol="1" bandRow="1">
                <a:tableStyleId>{C083E6E3-FA7D-4D7B-A595-EF9225AFEA82}</a:tableStyleId>
              </a:tblPr>
              <a:tblGrid>
                <a:gridCol w="2404656"/>
                <a:gridCol w="5824944"/>
              </a:tblGrid>
              <a:tr h="5791200">
                <a:tc>
                  <a:txBody>
                    <a:bodyPr/>
                    <a:lstStyle/>
                    <a:p>
                      <a:pPr marL="0" marR="0">
                        <a:lnSpc>
                          <a:spcPct val="115000"/>
                        </a:lnSpc>
                        <a:spcBef>
                          <a:spcPts val="0"/>
                        </a:spcBef>
                        <a:spcAft>
                          <a:spcPts val="0"/>
                        </a:spcAft>
                      </a:pPr>
                      <a:r>
                        <a:rPr lang="en-US" sz="1600" b="0" dirty="0" smtClean="0">
                          <a:solidFill>
                            <a:schemeClr val="tx1"/>
                          </a:solidFill>
                          <a:effectLst/>
                        </a:rPr>
                        <a:t>The aggregated result of </a:t>
                      </a:r>
                      <a:r>
                        <a:rPr lang="en-US" sz="1600" b="0" dirty="0" smtClean="0">
                          <a:solidFill>
                            <a:schemeClr val="tx1"/>
                          </a:solidFill>
                          <a:effectLst/>
                        </a:rPr>
                        <a:t>revenues </a:t>
                      </a:r>
                      <a:r>
                        <a:rPr lang="en-US" sz="1600" b="0" dirty="0" smtClean="0">
                          <a:solidFill>
                            <a:schemeClr val="tx1"/>
                          </a:solidFill>
                          <a:effectLst/>
                        </a:rPr>
                        <a:t>compared to the budgets initially approved </a:t>
                      </a:r>
                      <a:r>
                        <a:rPr lang="en-US" sz="1600" b="0" dirty="0" smtClean="0">
                          <a:solidFill>
                            <a:schemeClr val="tx1"/>
                          </a:solidFill>
                          <a:effectLst/>
                        </a:rPr>
                        <a:t>reaches a </a:t>
                      </a:r>
                      <a:r>
                        <a:rPr lang="en-US" sz="1600" b="0" dirty="0" smtClean="0">
                          <a:solidFill>
                            <a:schemeClr val="tx1"/>
                          </a:solidFill>
                          <a:effectLst/>
                        </a:rPr>
                        <a:t>difference</a:t>
                      </a:r>
                      <a:r>
                        <a:rPr lang="en-US" sz="1600" b="0" baseline="0" dirty="0" smtClean="0">
                          <a:solidFill>
                            <a:schemeClr val="tx1"/>
                          </a:solidFill>
                          <a:effectLst/>
                        </a:rPr>
                        <a:t> from </a:t>
                      </a:r>
                      <a:r>
                        <a:rPr lang="en-US" sz="1600" b="0" dirty="0" smtClean="0">
                          <a:solidFill>
                            <a:schemeClr val="tx1"/>
                          </a:solidFill>
                          <a:effectLst/>
                        </a:rPr>
                        <a:t>14 to 44%. Is this a legal or technical problem? Are we dealing with fiscal forecasts inaccuracies due to the lack of a medium-term expenditure framework, professional </a:t>
                      </a:r>
                      <a:r>
                        <a:rPr lang="en-US" sz="1600" b="0" dirty="0" smtClean="0">
                          <a:solidFill>
                            <a:schemeClr val="tx1"/>
                          </a:solidFill>
                          <a:effectLst/>
                        </a:rPr>
                        <a:t>capacities, </a:t>
                      </a:r>
                      <a:r>
                        <a:rPr lang="en-US" sz="1600" b="0" dirty="0" smtClean="0">
                          <a:solidFill>
                            <a:schemeClr val="tx1"/>
                          </a:solidFill>
                          <a:effectLst/>
                        </a:rPr>
                        <a:t>or </a:t>
                      </a:r>
                      <a:r>
                        <a:rPr lang="en-US" sz="1600" b="0" dirty="0" smtClean="0">
                          <a:solidFill>
                            <a:schemeClr val="tx1"/>
                          </a:solidFill>
                          <a:effectLst/>
                        </a:rPr>
                        <a:t>is it due </a:t>
                      </a:r>
                      <a:r>
                        <a:rPr lang="en-US" sz="1600" b="0" dirty="0" smtClean="0">
                          <a:solidFill>
                            <a:schemeClr val="tx1"/>
                          </a:solidFill>
                          <a:effectLst/>
                        </a:rPr>
                        <a:t>to a low level of revenue </a:t>
                      </a:r>
                      <a:r>
                        <a:rPr lang="en-US" sz="1600" b="0" dirty="0" smtClean="0">
                          <a:solidFill>
                            <a:schemeClr val="tx1"/>
                          </a:solidFill>
                          <a:effectLst/>
                        </a:rPr>
                        <a:t>collection?</a:t>
                      </a:r>
                      <a:endParaRPr lang="en-US" sz="1600" b="0" dirty="0" smtClean="0">
                        <a:solidFill>
                          <a:schemeClr val="tx1"/>
                        </a:solidFill>
                        <a:effectLst/>
                      </a:endParaRP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are inaccuracies in the budgeting of revenues due to ignorance of the fiscal framework.</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 tax agents are missing the necessary </a:t>
                      </a:r>
                      <a:r>
                        <a:rPr lang="en-US" sz="1600" b="0" dirty="0" smtClean="0">
                          <a:solidFill>
                            <a:schemeClr val="tx1"/>
                          </a:solidFill>
                          <a:effectLst/>
                        </a:rPr>
                        <a:t>capacities.</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is a lack of clear analyses regarding the </a:t>
                      </a:r>
                      <a:r>
                        <a:rPr lang="en-US" sz="1600" b="0" dirty="0" smtClean="0">
                          <a:solidFill>
                            <a:schemeClr val="tx1"/>
                          </a:solidFill>
                          <a:effectLst/>
                        </a:rPr>
                        <a:t>revenues.</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are shortcomings in the definition of medium-term </a:t>
                      </a:r>
                      <a:r>
                        <a:rPr lang="en-US" sz="1600" b="0" dirty="0" smtClean="0">
                          <a:solidFill>
                            <a:schemeClr val="tx1"/>
                          </a:solidFill>
                          <a:effectLst/>
                        </a:rPr>
                        <a:t>framework.</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is a need for capacity building in structures handling the </a:t>
                      </a:r>
                      <a:r>
                        <a:rPr lang="en-US" sz="1600" b="0" dirty="0" smtClean="0">
                          <a:solidFill>
                            <a:schemeClr val="tx1"/>
                          </a:solidFill>
                          <a:effectLst/>
                        </a:rPr>
                        <a:t>revenues.</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In order to balance </a:t>
                      </a:r>
                      <a:r>
                        <a:rPr lang="en-US" sz="1600" b="0" dirty="0" smtClean="0">
                          <a:solidFill>
                            <a:schemeClr val="tx1"/>
                          </a:solidFill>
                          <a:effectLst/>
                        </a:rPr>
                        <a:t>the </a:t>
                      </a:r>
                      <a:r>
                        <a:rPr lang="en-US" sz="1600" b="0" dirty="0" smtClean="0">
                          <a:solidFill>
                            <a:schemeClr val="tx1"/>
                          </a:solidFill>
                          <a:effectLst/>
                        </a:rPr>
                        <a:t>budget, </a:t>
                      </a:r>
                      <a:r>
                        <a:rPr lang="en-US" sz="1600" b="0" dirty="0" smtClean="0">
                          <a:solidFill>
                            <a:schemeClr val="tx1"/>
                          </a:solidFill>
                          <a:effectLst/>
                        </a:rPr>
                        <a:t>revenues are planned, which are sure </a:t>
                      </a:r>
                      <a:r>
                        <a:rPr lang="en-US" sz="1600" b="0" dirty="0" smtClean="0">
                          <a:solidFill>
                            <a:schemeClr val="tx1"/>
                          </a:solidFill>
                          <a:effectLst/>
                        </a:rPr>
                        <a:t>will </a:t>
                      </a:r>
                      <a:r>
                        <a:rPr lang="en-US" sz="1600" b="0" dirty="0" smtClean="0">
                          <a:solidFill>
                            <a:schemeClr val="tx1"/>
                          </a:solidFill>
                          <a:effectLst/>
                        </a:rPr>
                        <a:t>not be collected.</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is a barrier by </a:t>
                      </a:r>
                      <a:r>
                        <a:rPr lang="en-US" sz="1600" b="0" dirty="0" smtClean="0">
                          <a:solidFill>
                            <a:schemeClr val="tx1"/>
                          </a:solidFill>
                          <a:effectLst/>
                        </a:rPr>
                        <a:t>the mayors</a:t>
                      </a:r>
                      <a:r>
                        <a:rPr lang="en-US" sz="1600" b="0" baseline="0" dirty="0" smtClean="0">
                          <a:solidFill>
                            <a:schemeClr val="tx1"/>
                          </a:solidFill>
                          <a:effectLst/>
                        </a:rPr>
                        <a:t> </a:t>
                      </a:r>
                      <a:r>
                        <a:rPr lang="en-US" sz="1600" b="0" dirty="0" smtClean="0">
                          <a:solidFill>
                            <a:schemeClr val="tx1"/>
                          </a:solidFill>
                          <a:effectLst/>
                        </a:rPr>
                        <a:t>themselves.</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Legal instability and management of business revenues by the central government.</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is a low level of revenue collection. The awareness </a:t>
                      </a:r>
                      <a:r>
                        <a:rPr lang="en-US" sz="1600" b="0" dirty="0" smtClean="0">
                          <a:solidFill>
                            <a:schemeClr val="tx1"/>
                          </a:solidFill>
                          <a:effectLst/>
                        </a:rPr>
                        <a:t>to </a:t>
                      </a:r>
                      <a:r>
                        <a:rPr lang="en-US" sz="1600" b="0" dirty="0" smtClean="0">
                          <a:solidFill>
                            <a:schemeClr val="tx1"/>
                          </a:solidFill>
                          <a:effectLst/>
                        </a:rPr>
                        <a:t>make the mandatory payments is not performed and application of sanctions</a:t>
                      </a:r>
                      <a:r>
                        <a:rPr lang="en-US" sz="1600" b="0" baseline="0" dirty="0" smtClean="0">
                          <a:solidFill>
                            <a:schemeClr val="tx1"/>
                          </a:solidFill>
                          <a:effectLst/>
                        </a:rPr>
                        <a:t> is </a:t>
                      </a:r>
                      <a:r>
                        <a:rPr lang="en-US" sz="1600" b="0" baseline="0" dirty="0" smtClean="0">
                          <a:solidFill>
                            <a:schemeClr val="tx1"/>
                          </a:solidFill>
                          <a:effectLst/>
                        </a:rPr>
                        <a:t>missing.</a:t>
                      </a: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6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There is a need to digitalize the systems.</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600" b="0" dirty="0" smtClean="0">
                          <a:solidFill>
                            <a:schemeClr val="tx1"/>
                          </a:solidFill>
                          <a:effectLst/>
                        </a:rPr>
                        <a:t>It has to do with a technical problem.</a:t>
                      </a:r>
                    </a:p>
                    <a:p>
                      <a:pPr marL="0" marR="0">
                        <a:lnSpc>
                          <a:spcPct val="115000"/>
                        </a:lnSpc>
                        <a:spcBef>
                          <a:spcPts val="0"/>
                        </a:spcBef>
                        <a:spcAft>
                          <a:spcPts val="0"/>
                        </a:spcAft>
                      </a:pPr>
                      <a:r>
                        <a:rPr lang="sq-AL" sz="1600" b="0" dirty="0">
                          <a:effectLst/>
                        </a:rPr>
                        <a:t> </a:t>
                      </a:r>
                      <a:endParaRPr lang="sq-AL" sz="1600" b="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7394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91017982"/>
              </p:ext>
            </p:extLst>
          </p:nvPr>
        </p:nvGraphicFramePr>
        <p:xfrm>
          <a:off x="609600" y="838199"/>
          <a:ext cx="8077200" cy="5511546"/>
        </p:xfrm>
        <a:graphic>
          <a:graphicData uri="http://schemas.openxmlformats.org/drawingml/2006/table">
            <a:tbl>
              <a:tblPr firstRow="1" firstCol="1" bandRow="1">
                <a:tableStyleId>{C083E6E3-FA7D-4D7B-A595-EF9225AFEA82}</a:tableStyleId>
              </a:tblPr>
              <a:tblGrid>
                <a:gridCol w="2360125"/>
                <a:gridCol w="5717075"/>
              </a:tblGrid>
              <a:tr h="5511546">
                <a:tc>
                  <a:txBody>
                    <a:bodyPr/>
                    <a:lstStyle/>
                    <a:p>
                      <a:pPr marL="0" marR="0">
                        <a:lnSpc>
                          <a:spcPct val="115000"/>
                        </a:lnSpc>
                        <a:spcBef>
                          <a:spcPts val="0"/>
                        </a:spcBef>
                        <a:spcAft>
                          <a:spcPts val="0"/>
                        </a:spcAft>
                      </a:pPr>
                      <a:r>
                        <a:rPr lang="en-US" sz="2000" b="0" dirty="0" smtClean="0">
                          <a:solidFill>
                            <a:schemeClr val="tx1"/>
                          </a:solidFill>
                          <a:effectLst/>
                        </a:rPr>
                        <a:t>Accounting shall</a:t>
                      </a:r>
                      <a:r>
                        <a:rPr lang="en-US" sz="2000" b="0" baseline="0" dirty="0" smtClean="0">
                          <a:solidFill>
                            <a:schemeClr val="tx1"/>
                          </a:solidFill>
                          <a:effectLst/>
                        </a:rPr>
                        <a:t> be </a:t>
                      </a:r>
                      <a:r>
                        <a:rPr lang="en-US" sz="2000" b="0" dirty="0" smtClean="0">
                          <a:solidFill>
                            <a:schemeClr val="tx1"/>
                          </a:solidFill>
                          <a:effectLst/>
                        </a:rPr>
                        <a:t>presented in a diversified way. It has the same classification as the treasury, but different programs are used for internal use. Are there difficulties in internal consolidation or reporting?</a:t>
                      </a: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effectLst/>
                        </a:rPr>
                        <a:t>There are difficulties in the internal consolidation and reporting, which can be eliminated in the case of systems unification.</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effectLst/>
                        </a:rPr>
                        <a:t>Legal</a:t>
                      </a:r>
                      <a:r>
                        <a:rPr lang="en-US" sz="2000" b="0" baseline="0" dirty="0" smtClean="0">
                          <a:effectLst/>
                        </a:rPr>
                        <a:t> </a:t>
                      </a:r>
                      <a:r>
                        <a:rPr lang="en-US" sz="2000" b="0" baseline="0" dirty="0" smtClean="0">
                          <a:effectLst/>
                        </a:rPr>
                        <a:t>rules are </a:t>
                      </a:r>
                      <a:r>
                        <a:rPr lang="en-US" sz="2000" b="0" dirty="0" smtClean="0">
                          <a:effectLst/>
                        </a:rPr>
                        <a:t>needed.</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effectLst/>
                        </a:rPr>
                        <a:t>The adoption of a unique accounting system with unified standards is necessary.</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effectLst/>
                        </a:rPr>
                        <a:t>Investments are required for the digitalization of the accounting system.</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sq-AL" sz="2000" b="0" dirty="0">
                        <a:solidFill>
                          <a:srgbClr val="FF0000"/>
                        </a:solidFill>
                        <a:effectLst/>
                      </a:endParaRPr>
                    </a:p>
                  </a:txBody>
                  <a:tcPr marL="68580" marR="68580" marT="0" marB="0"/>
                </a:tc>
              </a:tr>
            </a:tbl>
          </a:graphicData>
        </a:graphic>
      </p:graphicFrame>
    </p:spTree>
    <p:extLst>
      <p:ext uri="{BB962C8B-B14F-4D97-AF65-F5344CB8AC3E}">
        <p14:creationId xmlns:p14="http://schemas.microsoft.com/office/powerpoint/2010/main" val="166833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99876710"/>
              </p:ext>
            </p:extLst>
          </p:nvPr>
        </p:nvGraphicFramePr>
        <p:xfrm>
          <a:off x="381000" y="457200"/>
          <a:ext cx="8382000" cy="5943600"/>
        </p:xfrm>
        <a:graphic>
          <a:graphicData uri="http://schemas.openxmlformats.org/drawingml/2006/table">
            <a:tbl>
              <a:tblPr firstRow="1" firstCol="1" bandRow="1">
                <a:tableStyleId>{C083E6E3-FA7D-4D7B-A595-EF9225AFEA82}</a:tableStyleId>
              </a:tblPr>
              <a:tblGrid>
                <a:gridCol w="2449186"/>
                <a:gridCol w="5932814"/>
              </a:tblGrid>
              <a:tr h="5943600">
                <a:tc>
                  <a:txBody>
                    <a:bodyPr/>
                    <a:lstStyle/>
                    <a:p>
                      <a:pPr marL="0" marR="0">
                        <a:lnSpc>
                          <a:spcPct val="115000"/>
                        </a:lnSpc>
                        <a:spcBef>
                          <a:spcPts val="0"/>
                        </a:spcBef>
                        <a:spcAft>
                          <a:spcPts val="0"/>
                        </a:spcAft>
                      </a:pPr>
                      <a:r>
                        <a:rPr lang="en-US" sz="2000" b="0" dirty="0" smtClean="0">
                          <a:solidFill>
                            <a:schemeClr val="tx1"/>
                          </a:solidFill>
                          <a:effectLst/>
                        </a:rPr>
                        <a:t>The annual budget proposal is not properly supported with arguments and documents (most common is the documentation related to the stock of debt - prepared in accordance with GFS or similar standard).</a:t>
                      </a: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solidFill>
                            <a:schemeClr val="tx1"/>
                          </a:solidFill>
                          <a:effectLst/>
                        </a:rPr>
                        <a:t>This procedure is not properly known and used by the local government.</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20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2000" b="0" dirty="0" smtClean="0">
                          <a:solidFill>
                            <a:schemeClr val="tx1"/>
                          </a:solidFill>
                          <a:effectLst/>
                        </a:rPr>
                        <a:t>The law should clearly define the documentation arguing the budget and provide (as annexes) various templates to be filled.</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sq-AL" sz="2000" b="0" dirty="0" smtClean="0">
                        <a:solidFill>
                          <a:srgbClr val="FF0000"/>
                        </a:solidFill>
                        <a:effectLst/>
                      </a:endParaRPr>
                    </a:p>
                    <a:p>
                      <a:pPr marL="342900" marR="0" lvl="0" indent="-342900">
                        <a:lnSpc>
                          <a:spcPct val="115000"/>
                        </a:lnSpc>
                        <a:spcBef>
                          <a:spcPts val="0"/>
                        </a:spcBef>
                        <a:spcAft>
                          <a:spcPts val="0"/>
                        </a:spcAft>
                        <a:buFont typeface="Arial" panose="020B0604020202020204" pitchFamily="34" charset="0"/>
                        <a:buChar char="•"/>
                      </a:pPr>
                      <a:endParaRPr lang="sq-AL" sz="2000" b="0" dirty="0" smtClean="0">
                        <a:solidFill>
                          <a:srgbClr val="FF0000"/>
                        </a:solidFill>
                        <a:effectLst/>
                      </a:endParaRPr>
                    </a:p>
                  </a:txBody>
                  <a:tcPr marL="68580" marR="68580" marT="0" marB="0"/>
                </a:tc>
              </a:tr>
            </a:tbl>
          </a:graphicData>
        </a:graphic>
      </p:graphicFrame>
    </p:spTree>
    <p:extLst>
      <p:ext uri="{BB962C8B-B14F-4D97-AF65-F5344CB8AC3E}">
        <p14:creationId xmlns:p14="http://schemas.microsoft.com/office/powerpoint/2010/main" val="160691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12421650"/>
              </p:ext>
            </p:extLst>
          </p:nvPr>
        </p:nvGraphicFramePr>
        <p:xfrm>
          <a:off x="533400" y="533400"/>
          <a:ext cx="8305800" cy="6019800"/>
        </p:xfrm>
        <a:graphic>
          <a:graphicData uri="http://schemas.openxmlformats.org/drawingml/2006/table">
            <a:tbl>
              <a:tblPr firstRow="1" firstCol="1" bandRow="1">
                <a:tableStyleId>{C083E6E3-FA7D-4D7B-A595-EF9225AFEA82}</a:tableStyleId>
              </a:tblPr>
              <a:tblGrid>
                <a:gridCol w="2426922"/>
                <a:gridCol w="5878878"/>
              </a:tblGrid>
              <a:tr h="6019800">
                <a:tc>
                  <a:txBody>
                    <a:bodyPr/>
                    <a:lstStyle/>
                    <a:p>
                      <a:pPr marL="0" marR="0">
                        <a:lnSpc>
                          <a:spcPct val="115000"/>
                        </a:lnSpc>
                        <a:spcBef>
                          <a:spcPts val="0"/>
                        </a:spcBef>
                        <a:spcAft>
                          <a:spcPts val="0"/>
                        </a:spcAft>
                      </a:pPr>
                      <a:r>
                        <a:rPr lang="en-US" sz="1400" b="0" dirty="0" smtClean="0">
                          <a:solidFill>
                            <a:schemeClr val="tx1"/>
                          </a:solidFill>
                          <a:effectLst/>
                        </a:rPr>
                        <a:t>Plans of performance for delivery of</a:t>
                      </a:r>
                      <a:r>
                        <a:rPr lang="en-US" sz="1400" b="0" baseline="0" dirty="0" smtClean="0">
                          <a:solidFill>
                            <a:schemeClr val="tx1"/>
                          </a:solidFill>
                          <a:effectLst/>
                        </a:rPr>
                        <a:t> services</a:t>
                      </a:r>
                      <a:r>
                        <a:rPr lang="en-US" sz="1400" b="0" dirty="0" smtClean="0">
                          <a:solidFill>
                            <a:schemeClr val="tx1"/>
                          </a:solidFill>
                          <a:effectLst/>
                        </a:rPr>
                        <a:t>: Performance Indicators related to the planned results of programs or services that are financed from the budget are not included in the budget proposal or relevant documentation at </a:t>
                      </a:r>
                      <a:r>
                        <a:rPr lang="en-US" sz="1400" b="0" dirty="0" smtClean="0">
                          <a:solidFill>
                            <a:schemeClr val="tx1"/>
                          </a:solidFill>
                          <a:effectLst/>
                        </a:rPr>
                        <a:t>functional, municipal </a:t>
                      </a:r>
                      <a:r>
                        <a:rPr lang="en-US" sz="1400" b="0" dirty="0" smtClean="0">
                          <a:solidFill>
                            <a:schemeClr val="tx1"/>
                          </a:solidFill>
                          <a:effectLst/>
                        </a:rPr>
                        <a:t>or</a:t>
                      </a:r>
                      <a:r>
                        <a:rPr lang="en-US" sz="1400" b="0" baseline="0" dirty="0" smtClean="0">
                          <a:solidFill>
                            <a:schemeClr val="tx1"/>
                          </a:solidFill>
                          <a:effectLst/>
                        </a:rPr>
                        <a:t> tier </a:t>
                      </a:r>
                      <a:r>
                        <a:rPr lang="en-US" sz="1400" b="0" dirty="0" smtClean="0">
                          <a:solidFill>
                            <a:schemeClr val="tx1"/>
                          </a:solidFill>
                          <a:effectLst/>
                        </a:rPr>
                        <a:t>level. Only KASH is based on performance indicators, but there is no connection between it and the annual budget. Is this due to human resource capacities to include performance indicators in the budget, or is it a legal problem?</a:t>
                      </a: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There is a lack of capacity for </a:t>
                      </a:r>
                      <a:r>
                        <a:rPr lang="en-US" sz="1800" b="0" dirty="0" smtClean="0">
                          <a:solidFill>
                            <a:schemeClr val="tx1"/>
                          </a:solidFill>
                          <a:effectLst/>
                        </a:rPr>
                        <a:t>including performance </a:t>
                      </a:r>
                      <a:r>
                        <a:rPr lang="en-US" sz="1800" b="0" dirty="0" smtClean="0">
                          <a:solidFill>
                            <a:schemeClr val="tx1"/>
                          </a:solidFill>
                          <a:effectLst/>
                        </a:rPr>
                        <a:t>indicators in the </a:t>
                      </a:r>
                      <a:r>
                        <a:rPr lang="en-US" sz="1800" b="0" dirty="0" smtClean="0">
                          <a:solidFill>
                            <a:schemeClr val="tx1"/>
                          </a:solidFill>
                          <a:effectLst/>
                        </a:rPr>
                        <a:t>budget.</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Performance indicators are missing and there is no accountability </a:t>
                      </a:r>
                      <a:r>
                        <a:rPr lang="en-US" sz="1800" b="0" dirty="0" smtClean="0">
                          <a:solidFill>
                            <a:schemeClr val="tx1"/>
                          </a:solidFill>
                          <a:effectLst/>
                        </a:rPr>
                        <a:t>towards the mayor</a:t>
                      </a:r>
                      <a:r>
                        <a:rPr lang="en-US" sz="1800" b="0" dirty="0" smtClean="0">
                          <a:solidFill>
                            <a:schemeClr val="tx1"/>
                          </a:solidFill>
                          <a:effectLst/>
                        </a:rPr>
                        <a:t>, which leads to lack</a:t>
                      </a:r>
                      <a:r>
                        <a:rPr lang="en-US" sz="1800" b="0" baseline="0" dirty="0" smtClean="0">
                          <a:solidFill>
                            <a:schemeClr val="tx1"/>
                          </a:solidFill>
                          <a:effectLst/>
                        </a:rPr>
                        <a:t> of </a:t>
                      </a:r>
                      <a:r>
                        <a:rPr lang="en-US" sz="1800" b="0" baseline="0" dirty="0" smtClean="0">
                          <a:solidFill>
                            <a:schemeClr val="tx1"/>
                          </a:solidFill>
                          <a:effectLst/>
                        </a:rPr>
                        <a:t>incentives.</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There is a need to make budgeting with programs and otherwise have penalties in </a:t>
                      </a:r>
                      <a:r>
                        <a:rPr lang="en-US" sz="1800" b="0" dirty="0" smtClean="0">
                          <a:solidFill>
                            <a:schemeClr val="tx1"/>
                          </a:solidFill>
                          <a:effectLst/>
                        </a:rPr>
                        <a:t>place.</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Inspection from the line ministries is </a:t>
                      </a:r>
                      <a:r>
                        <a:rPr lang="en-US" sz="1800" b="0" dirty="0" smtClean="0">
                          <a:solidFill>
                            <a:schemeClr val="tx1"/>
                          </a:solidFill>
                          <a:effectLst/>
                        </a:rPr>
                        <a:t>missing</a:t>
                      </a:r>
                      <a:r>
                        <a:rPr lang="en-US" sz="1800" b="0" baseline="0" dirty="0" smtClean="0">
                          <a:solidFill>
                            <a:schemeClr val="tx1"/>
                          </a:solidFill>
                          <a:effectLst/>
                        </a:rPr>
                        <a:t>.</a:t>
                      </a: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The new law should define a number of indicators related to the local budget </a:t>
                      </a:r>
                      <a:r>
                        <a:rPr lang="en-US" sz="1800" b="0" dirty="0" smtClean="0">
                          <a:solidFill>
                            <a:schemeClr val="tx1"/>
                          </a:solidFill>
                          <a:effectLst/>
                        </a:rPr>
                        <a:t>planning.</a:t>
                      </a:r>
                      <a:endParaRPr lang="en-US" sz="1800" b="0" dirty="0" smtClean="0">
                        <a:solidFill>
                          <a:schemeClr val="tx1"/>
                        </a:solidFill>
                        <a:effectLst/>
                      </a:endParaRPr>
                    </a:p>
                  </a:txBody>
                  <a:tcPr marL="68580" marR="68580" marT="0" marB="0"/>
                </a:tc>
              </a:tr>
            </a:tbl>
          </a:graphicData>
        </a:graphic>
      </p:graphicFrame>
    </p:spTree>
    <p:extLst>
      <p:ext uri="{BB962C8B-B14F-4D97-AF65-F5344CB8AC3E}">
        <p14:creationId xmlns:p14="http://schemas.microsoft.com/office/powerpoint/2010/main" val="130156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13500343"/>
              </p:ext>
            </p:extLst>
          </p:nvPr>
        </p:nvGraphicFramePr>
        <p:xfrm>
          <a:off x="762000" y="914400"/>
          <a:ext cx="7772400" cy="5410200"/>
        </p:xfrm>
        <a:graphic>
          <a:graphicData uri="http://schemas.openxmlformats.org/drawingml/2006/table">
            <a:tbl>
              <a:tblPr firstRow="1" firstCol="1" bandRow="1">
                <a:tableStyleId>{C083E6E3-FA7D-4D7B-A595-EF9225AFEA82}</a:tableStyleId>
              </a:tblPr>
              <a:tblGrid>
                <a:gridCol w="2271064"/>
                <a:gridCol w="5501336"/>
              </a:tblGrid>
              <a:tr h="5410200">
                <a:tc>
                  <a:txBody>
                    <a:bodyPr/>
                    <a:lstStyle/>
                    <a:p>
                      <a:pPr marL="0" marR="0">
                        <a:lnSpc>
                          <a:spcPct val="115000"/>
                        </a:lnSpc>
                        <a:spcBef>
                          <a:spcPts val="0"/>
                        </a:spcBef>
                        <a:spcAft>
                          <a:spcPts val="0"/>
                        </a:spcAft>
                      </a:pPr>
                      <a:r>
                        <a:rPr lang="en-US" sz="1400" b="0" dirty="0" smtClean="0">
                          <a:solidFill>
                            <a:schemeClr val="tx1"/>
                          </a:solidFill>
                          <a:effectLst/>
                        </a:rPr>
                        <a:t>The public access to fiscal information is very low or nonexistent. It appears that only the proposed annual budget is made public after approval by the </a:t>
                      </a:r>
                      <a:r>
                        <a:rPr lang="en-US" sz="1400" b="0" dirty="0" smtClean="0">
                          <a:solidFill>
                            <a:schemeClr val="tx1"/>
                          </a:solidFill>
                          <a:effectLst/>
                        </a:rPr>
                        <a:t>municipality</a:t>
                      </a:r>
                      <a:r>
                        <a:rPr lang="en-US" sz="1400" b="0" baseline="0" dirty="0" smtClean="0">
                          <a:solidFill>
                            <a:schemeClr val="tx1"/>
                          </a:solidFill>
                          <a:effectLst/>
                        </a:rPr>
                        <a:t> </a:t>
                      </a:r>
                      <a:r>
                        <a:rPr lang="en-US" sz="1400" b="0" dirty="0" smtClean="0">
                          <a:solidFill>
                            <a:schemeClr val="tx1"/>
                          </a:solidFill>
                          <a:effectLst/>
                        </a:rPr>
                        <a:t>council</a:t>
                      </a:r>
                      <a:r>
                        <a:rPr lang="en-US" sz="1400" b="0" dirty="0" smtClean="0">
                          <a:solidFill>
                            <a:schemeClr val="tx1"/>
                          </a:solidFill>
                          <a:effectLst/>
                        </a:rPr>
                        <a:t>. The entire set of budget documentation</a:t>
                      </a:r>
                      <a:r>
                        <a:rPr lang="en-US" sz="1400" b="0" baseline="0" dirty="0" smtClean="0">
                          <a:solidFill>
                            <a:schemeClr val="tx1"/>
                          </a:solidFill>
                          <a:effectLst/>
                        </a:rPr>
                        <a:t> is not </a:t>
                      </a:r>
                      <a:r>
                        <a:rPr lang="en-US" sz="1400" b="0" dirty="0" smtClean="0">
                          <a:solidFill>
                            <a:schemeClr val="tx1"/>
                          </a:solidFill>
                          <a:effectLst/>
                        </a:rPr>
                        <a:t>made public and the pertinent calendar fo</a:t>
                      </a:r>
                      <a:r>
                        <a:rPr lang="en-US" sz="1400" b="0" baseline="0" dirty="0" smtClean="0">
                          <a:solidFill>
                            <a:schemeClr val="tx1"/>
                          </a:solidFill>
                          <a:effectLst/>
                        </a:rPr>
                        <a:t>r </a:t>
                      </a:r>
                      <a:r>
                        <a:rPr lang="en-US" sz="1400" b="0" baseline="0" dirty="0" smtClean="0">
                          <a:solidFill>
                            <a:schemeClr val="tx1"/>
                          </a:solidFill>
                          <a:effectLst/>
                        </a:rPr>
                        <a:t>that is </a:t>
                      </a:r>
                      <a:r>
                        <a:rPr lang="en-US" sz="1400" b="0" baseline="0" dirty="0" smtClean="0">
                          <a:solidFill>
                            <a:schemeClr val="tx1"/>
                          </a:solidFill>
                          <a:effectLst/>
                        </a:rPr>
                        <a:t>missing.</a:t>
                      </a:r>
                      <a:r>
                        <a:rPr lang="en-US" sz="1400" b="0" dirty="0" smtClean="0">
                          <a:solidFill>
                            <a:schemeClr val="tx1"/>
                          </a:solidFill>
                          <a:effectLst/>
                        </a:rPr>
                        <a:t> Is</a:t>
                      </a:r>
                      <a:r>
                        <a:rPr lang="en-US" sz="1400" b="0" baseline="0" dirty="0" smtClean="0">
                          <a:solidFill>
                            <a:schemeClr val="tx1"/>
                          </a:solidFill>
                          <a:effectLst/>
                        </a:rPr>
                        <a:t> this due to </a:t>
                      </a:r>
                      <a:r>
                        <a:rPr lang="en-US" sz="1400" b="0" dirty="0" smtClean="0">
                          <a:solidFill>
                            <a:schemeClr val="tx1"/>
                          </a:solidFill>
                          <a:effectLst/>
                        </a:rPr>
                        <a:t>deficiencies in the legal framework or because of failure to implement the law?</a:t>
                      </a:r>
                      <a:endParaRPr lang="sq-AL" sz="1400" b="0" dirty="0">
                        <a:solidFill>
                          <a:srgbClr val="FF0000"/>
                        </a:solidFill>
                        <a:effectLst/>
                        <a:latin typeface="Calibri"/>
                        <a:ea typeface="Calibri"/>
                        <a:cs typeface="Times New Roman"/>
                      </a:endParaRPr>
                    </a:p>
                  </a:txBody>
                  <a:tcPr marL="68580" marR="68580" marT="0" marB="0"/>
                </a:tc>
                <a:tc>
                  <a:txBody>
                    <a:bodyPr/>
                    <a:lstStyle/>
                    <a:p>
                      <a:pPr fontAlgn="ctr"/>
                      <a:endParaRPr lang="en-US" sz="1800" b="0" i="0" kern="1200" dirty="0" smtClean="0">
                        <a:solidFill>
                          <a:schemeClr val="tx1"/>
                        </a:solidFill>
                        <a:effectLst/>
                        <a:latin typeface="+mn-lt"/>
                        <a:ea typeface="+mn-ea"/>
                        <a:cs typeface="+mn-cs"/>
                      </a:endParaRPr>
                    </a:p>
                    <a:p>
                      <a:pPr marL="285750" indent="-285750" rtl="0">
                        <a:buFont typeface="Arial" panose="020B0604020202020204" pitchFamily="34" charset="0"/>
                        <a:buChar char="•"/>
                      </a:pPr>
                      <a:r>
                        <a:rPr lang="en-US" sz="1800" b="0" i="0" kern="1200" dirty="0" smtClean="0">
                          <a:solidFill>
                            <a:schemeClr val="tx1"/>
                          </a:solidFill>
                          <a:effectLst/>
                          <a:latin typeface="+mn-lt"/>
                          <a:ea typeface="+mn-ea"/>
                          <a:cs typeface="+mn-cs"/>
                        </a:rPr>
                        <a:t>The main cause is the failure to implement the law.</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Public access is very low or absent entirely due to non-implementation of the legal obligations by</a:t>
                      </a:r>
                      <a:r>
                        <a:rPr lang="en-US" sz="1800" b="0" i="0" kern="1200" baseline="0" dirty="0" smtClean="0">
                          <a:solidFill>
                            <a:schemeClr val="tx1"/>
                          </a:solidFill>
                          <a:effectLst/>
                          <a:latin typeface="+mn-lt"/>
                          <a:ea typeface="+mn-ea"/>
                          <a:cs typeface="+mn-cs"/>
                        </a:rPr>
                        <a:t> the </a:t>
                      </a:r>
                      <a:r>
                        <a:rPr lang="en-US" sz="1800" b="0" i="0" kern="1200" baseline="0" dirty="0" smtClean="0">
                          <a:solidFill>
                            <a:schemeClr val="tx1"/>
                          </a:solidFill>
                          <a:effectLst/>
                          <a:latin typeface="+mn-lt"/>
                          <a:ea typeface="+mn-ea"/>
                          <a:cs typeface="+mn-cs"/>
                        </a:rPr>
                        <a:t>side of the </a:t>
                      </a:r>
                      <a:r>
                        <a:rPr lang="en-US" sz="1800" b="0" i="0" kern="1200" dirty="0" smtClean="0">
                          <a:solidFill>
                            <a:schemeClr val="tx1"/>
                          </a:solidFill>
                          <a:effectLst/>
                          <a:latin typeface="+mn-lt"/>
                          <a:ea typeface="+mn-ea"/>
                          <a:cs typeface="+mn-cs"/>
                        </a:rPr>
                        <a:t>municipality.</a:t>
                      </a: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endParaRPr lang="en-US" sz="1800" b="0" i="0" kern="1200" dirty="0" smtClean="0">
                        <a:solidFill>
                          <a:schemeClr val="tx1"/>
                        </a:solidFill>
                        <a:effectLst/>
                        <a:latin typeface="+mn-lt"/>
                        <a:ea typeface="+mn-ea"/>
                        <a:cs typeface="+mn-cs"/>
                      </a:endParaRPr>
                    </a:p>
                    <a:p>
                      <a:pPr marL="285750" indent="-285750" rtl="0">
                        <a:buFont typeface="Arial" panose="020B0604020202020204" pitchFamily="34" charset="0"/>
                        <a:buChar char="•"/>
                      </a:pPr>
                      <a:r>
                        <a:rPr lang="en-US" sz="1800" b="0" i="0" kern="1200" dirty="0" smtClean="0">
                          <a:solidFill>
                            <a:schemeClr val="tx1"/>
                          </a:solidFill>
                          <a:effectLst/>
                          <a:latin typeface="+mn-lt"/>
                          <a:ea typeface="+mn-ea"/>
                          <a:cs typeface="+mn-cs"/>
                        </a:rPr>
                        <a:t>Variability of fiscal packages.</a:t>
                      </a:r>
                      <a:br>
                        <a:rPr lang="en-US" sz="1800" b="0" i="0" kern="1200" dirty="0" smtClean="0">
                          <a:solidFill>
                            <a:schemeClr val="tx1"/>
                          </a:solidFill>
                          <a:effectLst/>
                          <a:latin typeface="+mn-lt"/>
                          <a:ea typeface="+mn-ea"/>
                          <a:cs typeface="+mn-cs"/>
                        </a:rPr>
                      </a:br>
                      <a:r>
                        <a:rPr lang="en-US" sz="1800" b="0" i="0" kern="1200" dirty="0" smtClean="0">
                          <a:solidFill>
                            <a:schemeClr val="tx1"/>
                          </a:solidFill>
                          <a:effectLst/>
                          <a:latin typeface="+mn-lt"/>
                          <a:ea typeface="+mn-ea"/>
                          <a:cs typeface="+mn-cs"/>
                        </a:rPr>
                        <a:t/>
                      </a:r>
                      <a:br>
                        <a:rPr lang="en-US" sz="1800" b="0" i="0" kern="1200" dirty="0" smtClean="0">
                          <a:solidFill>
                            <a:schemeClr val="tx1"/>
                          </a:solidFill>
                          <a:effectLst/>
                          <a:latin typeface="+mn-lt"/>
                          <a:ea typeface="+mn-ea"/>
                          <a:cs typeface="+mn-cs"/>
                        </a:rPr>
                      </a:br>
                      <a:endParaRPr lang="en-US" sz="1800" b="0" i="0" kern="1200" dirty="0" smtClean="0">
                        <a:solidFill>
                          <a:schemeClr val="tx1"/>
                        </a:solidFill>
                        <a:effectLst/>
                        <a:latin typeface="+mn-lt"/>
                        <a:ea typeface="+mn-ea"/>
                        <a:cs typeface="+mn-cs"/>
                      </a:endParaRPr>
                    </a:p>
                    <a:p>
                      <a:pPr marL="285750" indent="-285750" rtl="0">
                        <a:buFont typeface="Arial" panose="020B0604020202020204" pitchFamily="34" charset="0"/>
                        <a:buChar char="•"/>
                      </a:pPr>
                      <a:r>
                        <a:rPr lang="en-US" sz="1800" b="0" i="0" kern="1200" dirty="0" smtClean="0">
                          <a:solidFill>
                            <a:schemeClr val="tx1"/>
                          </a:solidFill>
                          <a:effectLst/>
                          <a:latin typeface="+mn-lt"/>
                          <a:ea typeface="+mn-ea"/>
                          <a:cs typeface="+mn-cs"/>
                        </a:rPr>
                        <a:t>On the other </a:t>
                      </a:r>
                      <a:r>
                        <a:rPr lang="en-US" sz="1800" b="0" i="0" kern="1200" dirty="0" smtClean="0">
                          <a:solidFill>
                            <a:schemeClr val="tx1"/>
                          </a:solidFill>
                          <a:effectLst/>
                          <a:latin typeface="+mn-lt"/>
                          <a:ea typeface="+mn-ea"/>
                          <a:cs typeface="+mn-cs"/>
                        </a:rPr>
                        <a:t>hand, </a:t>
                      </a:r>
                      <a:r>
                        <a:rPr lang="en-US" sz="1800" b="0" i="0" kern="1200" dirty="0" smtClean="0">
                          <a:solidFill>
                            <a:schemeClr val="tx1"/>
                          </a:solidFill>
                          <a:effectLst/>
                          <a:latin typeface="+mn-lt"/>
                          <a:ea typeface="+mn-ea"/>
                          <a:cs typeface="+mn-cs"/>
                        </a:rPr>
                        <a:t>demand for accountability by the citizens or interest groups is </a:t>
                      </a:r>
                      <a:r>
                        <a:rPr lang="en-US" sz="1800" b="0" i="0" kern="1200" dirty="0" smtClean="0">
                          <a:solidFill>
                            <a:schemeClr val="tx1"/>
                          </a:solidFill>
                          <a:effectLst/>
                          <a:latin typeface="+mn-lt"/>
                          <a:ea typeface="+mn-ea"/>
                          <a:cs typeface="+mn-cs"/>
                        </a:rPr>
                        <a:t>missing.</a:t>
                      </a:r>
                      <a:endParaRPr lang="en-US" sz="1800" b="0" i="0" kern="1200" dirty="0" smtClean="0">
                        <a:solidFill>
                          <a:schemeClr val="tx1"/>
                        </a:solidFill>
                        <a:effectLst/>
                        <a:latin typeface="+mn-lt"/>
                        <a:ea typeface="+mn-ea"/>
                        <a:cs typeface="+mn-cs"/>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rgbClr val="FF0000"/>
                        </a:solidFill>
                        <a:effectLst/>
                      </a:endParaRPr>
                    </a:p>
                  </a:txBody>
                  <a:tcPr marL="68580" marR="68580" marT="0" marB="0"/>
                </a:tc>
              </a:tr>
            </a:tbl>
          </a:graphicData>
        </a:graphic>
      </p:graphicFrame>
    </p:spTree>
    <p:extLst>
      <p:ext uri="{BB962C8B-B14F-4D97-AF65-F5344CB8AC3E}">
        <p14:creationId xmlns:p14="http://schemas.microsoft.com/office/powerpoint/2010/main" val="32491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1724681"/>
              </p:ext>
            </p:extLst>
          </p:nvPr>
        </p:nvGraphicFramePr>
        <p:xfrm>
          <a:off x="457200" y="533400"/>
          <a:ext cx="8153400" cy="5791199"/>
        </p:xfrm>
        <a:graphic>
          <a:graphicData uri="http://schemas.openxmlformats.org/drawingml/2006/table">
            <a:tbl>
              <a:tblPr firstRow="1" firstCol="1" bandRow="1">
                <a:tableStyleId>{C083E6E3-FA7D-4D7B-A595-EF9225AFEA82}</a:tableStyleId>
              </a:tblPr>
              <a:tblGrid>
                <a:gridCol w="2382391"/>
                <a:gridCol w="5771009"/>
              </a:tblGrid>
              <a:tr h="5791199">
                <a:tc>
                  <a:txBody>
                    <a:bodyPr/>
                    <a:lstStyle/>
                    <a:p>
                      <a:pPr marL="0" marR="0">
                        <a:lnSpc>
                          <a:spcPct val="115000"/>
                        </a:lnSpc>
                        <a:spcBef>
                          <a:spcPts val="0"/>
                        </a:spcBef>
                        <a:spcAft>
                          <a:spcPts val="0"/>
                        </a:spcAft>
                      </a:pPr>
                      <a:r>
                        <a:rPr lang="en-US" sz="1800" b="0" dirty="0" smtClean="0">
                          <a:solidFill>
                            <a:schemeClr val="tx1"/>
                          </a:solidFill>
                          <a:effectLst/>
                        </a:rPr>
                        <a:t>Monitoring of non-financial assets: the</a:t>
                      </a:r>
                      <a:r>
                        <a:rPr lang="en-US" sz="1800" b="0" baseline="0" dirty="0" smtClean="0">
                          <a:solidFill>
                            <a:schemeClr val="tx1"/>
                          </a:solidFill>
                          <a:effectLst/>
                        </a:rPr>
                        <a:t> </a:t>
                      </a:r>
                      <a:r>
                        <a:rPr lang="en-US" sz="1800" b="0" baseline="0" dirty="0" smtClean="0">
                          <a:solidFill>
                            <a:schemeClr val="tx1"/>
                          </a:solidFill>
                          <a:effectLst/>
                        </a:rPr>
                        <a:t>m</a:t>
                      </a:r>
                    </a:p>
                    <a:p>
                      <a:pPr marL="0" marR="0">
                        <a:lnSpc>
                          <a:spcPct val="115000"/>
                        </a:lnSpc>
                        <a:spcBef>
                          <a:spcPts val="0"/>
                        </a:spcBef>
                        <a:spcAft>
                          <a:spcPts val="0"/>
                        </a:spcAft>
                      </a:pPr>
                      <a:r>
                        <a:rPr lang="en-US" sz="1800" b="0" dirty="0" smtClean="0">
                          <a:solidFill>
                            <a:schemeClr val="tx1"/>
                          </a:solidFill>
                          <a:effectLst/>
                        </a:rPr>
                        <a:t>Municipality </a:t>
                      </a:r>
                      <a:r>
                        <a:rPr lang="en-US" sz="1800" b="0" dirty="0" smtClean="0">
                          <a:solidFill>
                            <a:schemeClr val="tx1"/>
                          </a:solidFill>
                          <a:effectLst/>
                        </a:rPr>
                        <a:t>keeps a register of fixed assets, collecting data on the use or depreciation. This information is not published. Is it due to legal provisions or because of failure to implement the </a:t>
                      </a:r>
                      <a:r>
                        <a:rPr lang="en-US" sz="1800" b="0" dirty="0" smtClean="0">
                          <a:solidFill>
                            <a:schemeClr val="tx1"/>
                          </a:solidFill>
                          <a:effectLst/>
                        </a:rPr>
                        <a:t>law?</a:t>
                      </a:r>
                      <a:endParaRPr lang="sq-AL" sz="1800" b="0" dirty="0">
                        <a:solidFill>
                          <a:srgbClr val="FF0000"/>
                        </a:solidFill>
                        <a:effectLst/>
                        <a:latin typeface="Calibri"/>
                        <a:ea typeface="Calibri"/>
                        <a:cs typeface="Times New Roman"/>
                      </a:endParaRPr>
                    </a:p>
                  </a:txBody>
                  <a:tcPr marL="68580" marR="68580" marT="0" marB="0"/>
                </a:tc>
                <a:tc>
                  <a:txBody>
                    <a:bodyPr/>
                    <a:lstStyle/>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Due to failure to implement the law.</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Monitoring of financial assets is incomplete and not made public. Assets are not inventoried and </a:t>
                      </a:r>
                      <a:r>
                        <a:rPr lang="en-US" sz="1800" b="0" dirty="0" smtClean="0">
                          <a:solidFill>
                            <a:schemeClr val="tx1"/>
                          </a:solidFill>
                          <a:effectLst/>
                        </a:rPr>
                        <a:t>neither registered</a:t>
                      </a:r>
                      <a:r>
                        <a:rPr lang="en-US" sz="1800" b="0" baseline="0" dirty="0" smtClean="0">
                          <a:solidFill>
                            <a:schemeClr val="tx1"/>
                          </a:solidFill>
                          <a:effectLst/>
                        </a:rPr>
                        <a:t> </a:t>
                      </a:r>
                      <a:r>
                        <a:rPr lang="en-US" sz="1800" b="0" baseline="0" dirty="0" smtClean="0">
                          <a:solidFill>
                            <a:schemeClr val="tx1"/>
                          </a:solidFill>
                          <a:effectLst/>
                        </a:rPr>
                        <a:t>in </a:t>
                      </a:r>
                      <a:r>
                        <a:rPr lang="en-US" sz="1800" b="0" dirty="0" smtClean="0">
                          <a:solidFill>
                            <a:schemeClr val="tx1"/>
                          </a:solidFill>
                          <a:effectLst/>
                        </a:rPr>
                        <a:t>IPRO, </a:t>
                      </a:r>
                      <a:r>
                        <a:rPr lang="en-US" sz="1800" b="0" dirty="0" smtClean="0">
                          <a:solidFill>
                            <a:schemeClr val="tx1"/>
                          </a:solidFill>
                          <a:effectLst/>
                        </a:rPr>
                        <a:t>and therefore not used to generate revenues</a:t>
                      </a: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endParaRPr lang="en-US" sz="1800" b="0" dirty="0" smtClean="0">
                        <a:solidFill>
                          <a:schemeClr val="tx1"/>
                        </a:solidFill>
                        <a:effectLst/>
                      </a:endParaRPr>
                    </a:p>
                    <a:p>
                      <a:pPr marL="342900" marR="0" lvl="0" indent="-342900" algn="l" defTabSz="914400" rtl="0" eaLnBrk="1" fontAlgn="auto" latinLnBrk="0" hangingPunct="1">
                        <a:lnSpc>
                          <a:spcPct val="115000"/>
                        </a:lnSpc>
                        <a:spcBef>
                          <a:spcPts val="0"/>
                        </a:spcBef>
                        <a:spcAft>
                          <a:spcPts val="0"/>
                        </a:spcAft>
                        <a:buClrTx/>
                        <a:buSzTx/>
                        <a:buFont typeface="Arial" panose="020B0604020202020204" pitchFamily="34" charset="0"/>
                        <a:buChar char="•"/>
                        <a:tabLst/>
                        <a:defRPr/>
                      </a:pPr>
                      <a:r>
                        <a:rPr lang="en-US" sz="1800" b="0" dirty="0" smtClean="0">
                          <a:solidFill>
                            <a:schemeClr val="tx1"/>
                          </a:solidFill>
                          <a:effectLst/>
                        </a:rPr>
                        <a:t>Such a thing is not required (by law). Decision of the Council of Ministers no. 30 does not require </a:t>
                      </a:r>
                      <a:r>
                        <a:rPr lang="en-US" sz="1800" b="0" dirty="0" smtClean="0">
                          <a:solidFill>
                            <a:schemeClr val="tx1"/>
                          </a:solidFill>
                          <a:effectLst/>
                        </a:rPr>
                        <a:t>this.</a:t>
                      </a:r>
                      <a:endParaRPr lang="en-US" sz="1800" b="0" dirty="0" smtClean="0">
                        <a:solidFill>
                          <a:schemeClr val="tx1"/>
                        </a:solidFill>
                        <a:effectLst/>
                      </a:endParaRPr>
                    </a:p>
                    <a:p>
                      <a:pPr marL="0" marR="0" lvl="0" indent="0">
                        <a:lnSpc>
                          <a:spcPct val="115000"/>
                        </a:lnSpc>
                        <a:spcBef>
                          <a:spcPts val="0"/>
                        </a:spcBef>
                        <a:spcAft>
                          <a:spcPts val="0"/>
                        </a:spcAft>
                        <a:buFont typeface="Arial" panose="020B0604020202020204" pitchFamily="34" charset="0"/>
                        <a:buNone/>
                      </a:pPr>
                      <a:r>
                        <a:rPr lang="sq-AL" sz="1800" b="0" dirty="0">
                          <a:solidFill>
                            <a:srgbClr val="FF0000"/>
                          </a:solidFill>
                          <a:effectLst/>
                        </a:rPr>
                        <a:t> </a:t>
                      </a:r>
                      <a:endParaRPr lang="sq-AL" sz="1800" b="0" dirty="0">
                        <a:solidFill>
                          <a:srgbClr val="FF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36991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1282</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Presentations by local experts on some issues identified in the local finance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Vlerësime nga ekspertët vendorë mbi disa çështje të evidentuara nga analiza e financave vendore</dc:title>
  <dc:creator>User1</dc:creator>
  <cp:lastModifiedBy>xx</cp:lastModifiedBy>
  <cp:revision>30</cp:revision>
  <dcterms:created xsi:type="dcterms:W3CDTF">2016-04-13T09:37:48Z</dcterms:created>
  <dcterms:modified xsi:type="dcterms:W3CDTF">2016-04-17T09:07:30Z</dcterms:modified>
</cp:coreProperties>
</file>